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3"/>
    <p:sldId id="257" r:id="rId4"/>
    <p:sldId id="258" r:id="rId5"/>
    <p:sldId id="259" r:id="rId6"/>
    <p:sldId id="260" r:id="rId7"/>
    <p:sldId id="261" r:id="rId8"/>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21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PhAnim="0"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239184" y="692150"/>
            <a:ext cx="11885083" cy="6110288"/>
          </a:xfrm>
          <a:prstGeom prst="rect">
            <a:avLst/>
          </a:prstGeom>
          <a:noFill/>
          <a:ln w="9525">
            <a:noFill/>
          </a:ln>
        </p:spPr>
      </p:pic>
      <p:sp>
        <p:nvSpPr>
          <p:cNvPr id="10" name="Rectangle 7"/>
          <p:cNvSpPr>
            <a:spLocks noChangeArrowheads="1"/>
          </p:cNvSpPr>
          <p:nvPr/>
        </p:nvSpPr>
        <p:spPr bwMode="auto">
          <a:xfrm>
            <a:off x="2117" y="549275"/>
            <a:ext cx="12192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2051" name="Rectangle 3"/>
          <p:cNvSpPr>
            <a:spLocks noChangeArrowheads="1"/>
          </p:cNvSpPr>
          <p:nvPr>
            <p:ph type="subTitle" idx="1"/>
          </p:nvPr>
        </p:nvSpPr>
        <p:spPr>
          <a:xfrm>
            <a:off x="2544233" y="2492375"/>
            <a:ext cx="7393517" cy="1222375"/>
          </a:xfrm>
        </p:spPr>
        <p:txBody>
          <a:bodyPr anchor="ctr"/>
          <a:lstStyle>
            <a:lvl1pPr marL="0" indent="0" algn="ctr">
              <a:buFontTx/>
              <a:buNone/>
              <a:defRPr/>
            </a:lvl1pPr>
          </a:lstStyle>
          <a:p>
            <a:pPr lvl="0"/>
            <a:r>
              <a:rPr lang="en-US" altLang="zh-CN" noProof="0" smtClean="0"/>
              <a:t>Click to edit Master subtitle style</a:t>
            </a:r>
            <a:endParaRPr lang="en-US" altLang="zh-CN" noProof="0" smtClean="0"/>
          </a:p>
        </p:txBody>
      </p:sp>
      <p:sp>
        <p:nvSpPr>
          <p:cNvPr id="2056" name="Rectangle 8"/>
          <p:cNvSpPr>
            <a:spLocks noChangeArrowheads="1"/>
          </p:cNvSpPr>
          <p:nvPr>
            <p:ph type="ctrTitle"/>
          </p:nvPr>
        </p:nvSpPr>
        <p:spPr>
          <a:xfrm>
            <a:off x="1007533" y="620713"/>
            <a:ext cx="10363200" cy="1470025"/>
          </a:xfrm>
        </p:spPr>
        <p:txBody>
          <a:bodyPr/>
          <a:lstStyle>
            <a:lvl1pPr>
              <a:defRPr sz="3600"/>
            </a:lvl1pPr>
          </a:lstStyle>
          <a:p>
            <a:pPr lvl="0"/>
            <a:r>
              <a:rPr lang="en-US" altLang="zh-CN" noProof="0" smtClean="0"/>
              <a:t>Click to edit Master title style</a:t>
            </a:r>
            <a:endParaRPr lang="en-US" altLang="zh-CN" noProof="0" smtClean="0"/>
          </a:p>
        </p:txBody>
      </p:sp>
      <p:sp>
        <p:nvSpPr>
          <p:cNvPr id="11" name="Rectangle 4"/>
          <p:cNvSpPr>
            <a:spLocks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fld>
            <a:endParaRPr lang="en-US"/>
          </a:p>
        </p:txBody>
      </p:sp>
      <p:sp>
        <p:nvSpPr>
          <p:cNvPr id="12" name="Rectangle 5"/>
          <p:cNvSpPr>
            <a:spLocks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r>
              <a:rPr lang="en-US"/>
              <a:t>http://www.dohef.org/learn</a:t>
            </a:r>
            <a:endParaRPr lang="en-US"/>
          </a:p>
        </p:txBody>
      </p:sp>
      <p:sp>
        <p:nvSpPr>
          <p:cNvPr id="13" name="Rectangle 6"/>
          <p:cNvSpPr>
            <a:spLocks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r>
              <a:rPr lang="en-US"/>
              <a:t>http://www.dohef.org/learn</a:t>
            </a:r>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r>
              <a:rPr lang="en-US"/>
              <a:t>http://www.dohef.org/learn</a:t>
            </a:r>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r>
              <a:rPr lang="en-US"/>
              <a:t>http://www.dohef.org/learn</a:t>
            </a:r>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p>
            <a:r>
              <a:rPr lang="en-US"/>
              <a:t>http://www.dohef.org/learn</a:t>
            </a:r>
            <a:endParaRPr lang="en-US"/>
          </a:p>
        </p:txBody>
      </p:sp>
      <p:sp>
        <p:nvSpPr>
          <p:cNvPr id="9" name="Slide Number Placeholder 8"/>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p>
            <a:r>
              <a:rPr lang="en-US"/>
              <a:t>http://www.dohef.org/learn</a:t>
            </a:r>
            <a:endParaRPr lang="en-US"/>
          </a:p>
        </p:txBody>
      </p:sp>
      <p:sp>
        <p:nvSpPr>
          <p:cNvPr id="5" name="Slide Number Placeholder 4"/>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p>
            <a:r>
              <a:rPr lang="en-US"/>
              <a:t>http://www.dohef.org/learn</a:t>
            </a:r>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r>
              <a:rPr lang="en-US"/>
              <a:t>http://www.dohef.org/learn</a:t>
            </a:r>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r>
              <a:rPr lang="en-US"/>
              <a:t>http://www.dohef.org/learn</a:t>
            </a:r>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r>
              <a:rPr lang="en-US"/>
              <a:t>http://www.dohef.org/learn</a:t>
            </a:r>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r>
              <a:rPr lang="en-US"/>
              <a:t>http://www.dohef.org/learn</a:t>
            </a:r>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auto">
          <a:xfrm>
            <a:off x="2117" y="333375"/>
            <a:ext cx="12192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pic>
        <p:nvPicPr>
          <p:cNvPr id="1027" name="Picture 3" descr="关系图"/>
          <p:cNvPicPr>
            <a:picLocks noChangeAspect="1"/>
          </p:cNvPicPr>
          <p:nvPr/>
        </p:nvPicPr>
        <p:blipFill>
          <a:blip r:embed="rId12"/>
          <a:srcRect t="1094" r="8122" b="13318"/>
          <a:stretch>
            <a:fillRect/>
          </a:stretch>
        </p:blipFill>
        <p:spPr>
          <a:xfrm>
            <a:off x="7730067" y="4438650"/>
            <a:ext cx="4453467" cy="2333625"/>
          </a:xfrm>
          <a:prstGeom prst="rect">
            <a:avLst/>
          </a:prstGeom>
          <a:noFill/>
          <a:ln w="9525">
            <a:noFill/>
          </a:ln>
        </p:spPr>
      </p:pic>
      <p:sp>
        <p:nvSpPr>
          <p:cNvPr id="1028" name="Rectangle 4"/>
          <p:cNvSpPr/>
          <p:nvPr>
            <p:ph type="title"/>
          </p:nvPr>
        </p:nvSpPr>
        <p:spPr>
          <a:xfrm>
            <a:off x="609600" y="274638"/>
            <a:ext cx="109728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9" name="Rectangle 5"/>
          <p:cNvSpPr/>
          <p:nvPr>
            <p:ph type="body" idx="1"/>
          </p:nvPr>
        </p:nvSpPr>
        <p:spPr>
          <a:xfrm>
            <a:off x="609600" y="1600200"/>
            <a:ext cx="109728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30" name="Rectangle 6"/>
          <p:cNvSpPr>
            <a:spLocks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fld>
            <a:endParaRPr lang="en-US"/>
          </a:p>
        </p:txBody>
      </p:sp>
      <p:sp>
        <p:nvSpPr>
          <p:cNvPr id="1031" name="Rectangle 7"/>
          <p:cNvSpPr>
            <a:spLocks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r>
              <a:rPr lang="en-US"/>
              <a:t>http://www.dohef.org/learn</a:t>
            </a:r>
            <a:endParaRPr lang="en-US"/>
          </a:p>
        </p:txBody>
      </p:sp>
      <p:sp>
        <p:nvSpPr>
          <p:cNvPr id="1032" name="Rectangle 8"/>
          <p:cNvSpPr>
            <a:spLocks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jpe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jpe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3.jpeg"/><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3.jpeg"/><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3.jpeg"/><Relationship Id="rId1" Type="http://schemas.openxmlformats.org/officeDocument/2006/relationships/image" Target="../media/image14.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1860" y="556260"/>
            <a:ext cx="10948670" cy="1627505"/>
          </a:xfrm>
        </p:spPr>
        <p:txBody>
          <a:bodyPr>
            <a:normAutofit fontScale="90000"/>
            <a:scene3d>
              <a:camera prst="orthographicFront"/>
              <a:lightRig rig="sunrise" dir="t">
                <a:rot lat="0" lon="0" rev="0"/>
              </a:lightRig>
            </a:scene3d>
            <a:sp3d prstMaterial="metal"/>
          </a:bodyPr>
          <a:lstStyle/>
          <a:p>
            <a:r>
              <a:rPr lang="en-US" sz="6000" b="1" dirty="0">
                <a:effectLst>
                  <a:reflection blurRad="6350" stA="55000" endA="50" endPos="85000" dir="5400000" sy="-100000" algn="bl" rotWithShape="0"/>
                </a:effectLst>
                <a:latin typeface="Adobe Caslon Pro Bold" panose="0205070206050A020403" charset="0"/>
                <a:cs typeface="Adobe Caslon Pro Bold" panose="0205070206050A020403" charset="0"/>
              </a:rPr>
              <a:t>Understanding </a:t>
            </a:r>
            <a:r>
              <a:rPr lang="en-US" sz="6000" b="1" dirty="0">
                <a:solidFill>
                  <a:srgbClr val="00B050"/>
                </a:solidFill>
                <a:effectLst>
                  <a:reflection blurRad="6350" stA="55000" endA="50" endPos="85000" dir="5400000" sy="-100000" algn="bl" rotWithShape="0"/>
                </a:effectLst>
                <a:latin typeface="Adobe Caslon Pro Bold" panose="0205070206050A020403" charset="0"/>
                <a:cs typeface="Adobe Caslon Pro Bold" panose="0205070206050A020403" charset="0"/>
              </a:rPr>
              <a:t>Youth</a:t>
            </a:r>
            <a:r>
              <a:rPr lang="en-US" sz="6000" b="1" dirty="0">
                <a:effectLst>
                  <a:reflection blurRad="6350" stA="55000" endA="50" endPos="85000" dir="5400000" sy="-100000" algn="bl" rotWithShape="0"/>
                </a:effectLst>
                <a:latin typeface="Adobe Caslon Pro Bold" panose="0205070206050A020403" charset="0"/>
                <a:cs typeface="Adobe Caslon Pro Bold" panose="0205070206050A020403" charset="0"/>
              </a:rPr>
              <a:t> </a:t>
            </a:r>
            <a:r>
              <a:rPr lang="en-US" sz="6000" b="1" dirty="0">
                <a:solidFill>
                  <a:srgbClr val="FF0000"/>
                </a:solidFill>
                <a:effectLst>
                  <a:reflection blurRad="6350" stA="55000" endA="50" endPos="85000" dir="5400000" sy="-100000" algn="bl" rotWithShape="0"/>
                </a:effectLst>
                <a:latin typeface="Adobe Caslon Pro Bold" panose="0205070206050A020403" charset="0"/>
                <a:cs typeface="Adobe Caslon Pro Bold" panose="0205070206050A020403" charset="0"/>
              </a:rPr>
              <a:t>Development</a:t>
            </a:r>
            <a:endParaRPr lang="en-US" sz="6000" b="1" dirty="0">
              <a:solidFill>
                <a:srgbClr val="FF0000"/>
              </a:solidFill>
              <a:effectLst>
                <a:reflection blurRad="6350" stA="55000" endA="50" endPos="85000" dir="5400000" sy="-100000" algn="bl" rotWithShape="0"/>
              </a:effectLst>
              <a:latin typeface="Adobe Caslon Pro Bold" panose="0205070206050A020403" charset="0"/>
              <a:cs typeface="Adobe Caslon Pro Bold" panose="0205070206050A020403" charset="0"/>
            </a:endParaRPr>
          </a:p>
        </p:txBody>
      </p:sp>
      <p:pic>
        <p:nvPicPr>
          <p:cNvPr id="4" name="Picture 3" descr="DSC_3838"/>
          <p:cNvPicPr>
            <a:picLocks noChangeAspect="1"/>
          </p:cNvPicPr>
          <p:nvPr/>
        </p:nvPicPr>
        <p:blipFill>
          <a:blip r:embed="rId1"/>
          <a:srcRect l="2946" t="17619" r="3220" b="31639"/>
          <a:stretch>
            <a:fillRect/>
          </a:stretch>
        </p:blipFill>
        <p:spPr>
          <a:xfrm>
            <a:off x="635" y="2183765"/>
            <a:ext cx="12191365" cy="4674870"/>
          </a:xfrm>
          <a:prstGeom prst="rect">
            <a:avLst/>
          </a:prstGeom>
        </p:spPr>
      </p:pic>
      <p:pic>
        <p:nvPicPr>
          <p:cNvPr id="6" name="Picture 5" descr="Dohef logo"/>
          <p:cNvPicPr>
            <a:picLocks noChangeAspect="1"/>
          </p:cNvPicPr>
          <p:nvPr/>
        </p:nvPicPr>
        <p:blipFill>
          <a:blip r:embed="rId2"/>
          <a:stretch>
            <a:fillRect/>
          </a:stretch>
        </p:blipFill>
        <p:spPr>
          <a:xfrm>
            <a:off x="351155" y="121285"/>
            <a:ext cx="1038225" cy="711200"/>
          </a:xfrm>
          <a:prstGeom prst="rect">
            <a:avLst/>
          </a:prstGeom>
        </p:spPr>
      </p:pic>
      <p:sp>
        <p:nvSpPr>
          <p:cNvPr id="7" name="Text Box 6"/>
          <p:cNvSpPr txBox="1"/>
          <p:nvPr/>
        </p:nvSpPr>
        <p:spPr>
          <a:xfrm>
            <a:off x="1389380" y="29273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3" name="Footer Placeholder 2"/>
          <p:cNvSpPr>
            <a:spLocks noGrp="1"/>
          </p:cNvSpPr>
          <p:nvPr>
            <p:ph type="ftr" sz="quarter" idx="3"/>
          </p:nvPr>
        </p:nvSpPr>
        <p:spPr>
          <a:xfrm>
            <a:off x="4165600" y="6501765"/>
            <a:ext cx="3860800" cy="356235"/>
          </a:xfrm>
          <a:solidFill>
            <a:schemeClr val="bg1"/>
          </a:solidFill>
          <a:effectLst>
            <a:outerShdw blurRad="63500" sx="102000" sy="102000" algn="ctr" rotWithShape="0">
              <a:prstClr val="black">
                <a:alpha val="40000"/>
              </a:prstClr>
            </a:outerShdw>
          </a:effectLst>
          <a:scene3d>
            <a:camera prst="orthographicFront"/>
            <a:lightRig rig="contrasting" dir="t">
              <a:rot lat="0" lon="0" rev="0"/>
            </a:lightRig>
          </a:scene3d>
          <a:sp3d extrusionH="88900" prstMaterial="dkEdge"/>
        </p:spPr>
        <p:txBody>
          <a:bodyPr/>
          <a:p>
            <a:r>
              <a:rPr lang="en-US"/>
              <a:t>http://www.dohef.org/learn</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11000"/>
          </a:blip>
          <a:stretch>
            <a:fillRect l="46000" t="38000" r="32000" b="17000"/>
          </a:stretch>
        </a:blipFill>
        <a:effectLst/>
      </p:bgPr>
    </p:bg>
    <p:spTree>
      <p:nvGrpSpPr>
        <p:cNvPr id="1" name=""/>
        <p:cNvGrpSpPr/>
        <p:nvPr/>
      </p:nvGrpSpPr>
      <p:grpSpPr/>
      <p:pic>
        <p:nvPicPr>
          <p:cNvPr id="4" name="Content Placeholder 3"/>
          <p:cNvPicPr>
            <a:picLocks noChangeAspect="1"/>
          </p:cNvPicPr>
          <p:nvPr>
            <p:ph sz="half" idx="2"/>
          </p:nvPr>
        </p:nvPicPr>
        <p:blipFill>
          <a:blip r:embed="rId2"/>
          <a:stretch>
            <a:fillRect/>
          </a:stretch>
        </p:blipFill>
        <p:spPr>
          <a:xfrm>
            <a:off x="755650" y="320675"/>
            <a:ext cx="4059555" cy="1010920"/>
          </a:xfrm>
          <a:prstGeom prst="rect">
            <a:avLst/>
          </a:prstGeom>
          <a:blipFill>
            <a:blip r:embed="rId3">
              <a:alphaModFix amt="99000"/>
            </a:blip>
            <a:tile tx="0" ty="0" sx="100000" sy="100000" flip="none" algn="tl"/>
          </a:blipFill>
        </p:spPr>
      </p:pic>
      <p:sp>
        <p:nvSpPr>
          <p:cNvPr id="3" name="Content Placeholder 2"/>
          <p:cNvSpPr>
            <a:spLocks noGrp="1"/>
          </p:cNvSpPr>
          <p:nvPr>
            <p:ph idx="1"/>
          </p:nvPr>
        </p:nvSpPr>
        <p:spPr>
          <a:xfrm>
            <a:off x="3664585" y="1955165"/>
            <a:ext cx="7931150" cy="3892550"/>
          </a:xfrm>
        </p:spPr>
        <p:txBody>
          <a:bodyPr/>
          <a:p>
            <a:pPr>
              <a:buFont typeface="Wingdings" panose="05000000000000000000" charset="0"/>
              <a:buChar char="Ø"/>
            </a:pPr>
            <a:r>
              <a:rPr lang="en-US"/>
              <a:t>Introduction to youth development</a:t>
            </a:r>
            <a:endParaRPr lang="en-US"/>
          </a:p>
          <a:p>
            <a:pPr>
              <a:buFont typeface="Wingdings" panose="05000000000000000000" charset="0"/>
              <a:buChar char="Ø"/>
            </a:pPr>
            <a:r>
              <a:rPr lang="en-US"/>
              <a:t>Development</a:t>
            </a:r>
            <a:endParaRPr lang="en-US"/>
          </a:p>
          <a:p>
            <a:pPr>
              <a:buFont typeface="Wingdings" panose="05000000000000000000" charset="0"/>
              <a:buChar char="Ø"/>
            </a:pPr>
            <a:r>
              <a:rPr lang="en-US"/>
              <a:t>Impacting Youth</a:t>
            </a:r>
            <a:endParaRPr lang="en-US"/>
          </a:p>
          <a:p>
            <a:pPr>
              <a:buFont typeface="Wingdings" panose="05000000000000000000" charset="0"/>
              <a:buChar char="Ø"/>
            </a:pPr>
            <a:r>
              <a:rPr lang="en-US"/>
              <a:t>Mentorship</a:t>
            </a:r>
            <a:endParaRPr lang="en-US"/>
          </a:p>
          <a:p>
            <a:pPr>
              <a:buFont typeface="Wingdings" panose="05000000000000000000" charset="0"/>
              <a:buChar char="Ø"/>
            </a:pPr>
            <a:r>
              <a:rPr lang="en-US"/>
              <a:t>Professional development</a:t>
            </a:r>
            <a:endParaRPr lang="en-US"/>
          </a:p>
          <a:p>
            <a:pPr>
              <a:buFont typeface="Wingdings" panose="05000000000000000000" charset="0"/>
              <a:buChar char="Ø"/>
            </a:pPr>
            <a:r>
              <a:rPr lang="en-US"/>
              <a:t>setting goals</a:t>
            </a:r>
            <a:endParaRPr lang="en-US"/>
          </a:p>
        </p:txBody>
      </p:sp>
      <p:pic>
        <p:nvPicPr>
          <p:cNvPr id="6" name="Picture 5" descr="Dohef logo"/>
          <p:cNvPicPr>
            <a:picLocks noChangeAspect="1"/>
          </p:cNvPicPr>
          <p:nvPr/>
        </p:nvPicPr>
        <p:blipFill>
          <a:blip r:embed="rId4"/>
          <a:stretch>
            <a:fillRect/>
          </a:stretch>
        </p:blipFill>
        <p:spPr>
          <a:xfrm>
            <a:off x="381000" y="6142990"/>
            <a:ext cx="1038225" cy="711200"/>
          </a:xfrm>
          <a:prstGeom prst="rect">
            <a:avLst/>
          </a:prstGeom>
        </p:spPr>
      </p:pic>
      <p:sp>
        <p:nvSpPr>
          <p:cNvPr id="7" name="Text Box 6"/>
          <p:cNvSpPr txBox="1"/>
          <p:nvPr/>
        </p:nvSpPr>
        <p:spPr>
          <a:xfrm>
            <a:off x="1419225" y="6314440"/>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2" name="Footer Placeholder 1"/>
          <p:cNvSpPr>
            <a:spLocks noGrp="1"/>
          </p:cNvSpPr>
          <p:nvPr>
            <p:ph type="ftr" sz="quarter" idx="11"/>
          </p:nvPr>
        </p:nvSpPr>
        <p:spPr>
          <a:xfrm>
            <a:off x="4165600" y="5988685"/>
            <a:ext cx="3860800" cy="476250"/>
          </a:xfrm>
        </p:spPr>
        <p:txBody>
          <a:bodyPr/>
          <a:p>
            <a:r>
              <a:rPr lang="en-US"/>
              <a:t>http://www.dohef.org/learn</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5618480" y="274955"/>
            <a:ext cx="5963920" cy="1143000"/>
          </a:xfrm>
          <a:noFill/>
        </p:spPr>
        <p:txBody>
          <a:bodyPr/>
          <a:p>
            <a:r>
              <a:rPr lang="en-US"/>
              <a:t>Introduction</a:t>
            </a:r>
            <a:endParaRPr lang="en-US"/>
          </a:p>
        </p:txBody>
      </p:sp>
      <p:sp>
        <p:nvSpPr>
          <p:cNvPr id="3" name="Content Placeholder 2"/>
          <p:cNvSpPr>
            <a:spLocks noGrp="1"/>
          </p:cNvSpPr>
          <p:nvPr>
            <p:ph idx="1"/>
          </p:nvPr>
        </p:nvSpPr>
        <p:spPr>
          <a:xfrm>
            <a:off x="358140" y="1417955"/>
            <a:ext cx="7735570" cy="5182870"/>
          </a:xfrm>
        </p:spPr>
        <p:txBody>
          <a:bodyPr/>
          <a:p>
            <a:pPr algn="l">
              <a:buFont typeface="Wingdings" panose="05000000000000000000" charset="0"/>
              <a:buChar char="v"/>
            </a:pPr>
            <a:r>
              <a:rPr lang="en-US" sz="2400"/>
              <a:t>The United Nations classifies youth as anyone between the ages of </a:t>
            </a:r>
            <a:r>
              <a:rPr lang="en-US" sz="2400" b="1">
                <a:solidFill>
                  <a:srgbClr val="00B050"/>
                </a:solidFill>
              </a:rPr>
              <a:t>15</a:t>
            </a:r>
            <a:r>
              <a:rPr lang="en-US" sz="2400" b="1">
                <a:solidFill>
                  <a:srgbClr val="FF0000"/>
                </a:solidFill>
              </a:rPr>
              <a:t> </a:t>
            </a:r>
            <a:r>
              <a:rPr lang="en-US" sz="2400" b="1">
                <a:solidFill>
                  <a:schemeClr val="tx1"/>
                </a:solidFill>
              </a:rPr>
              <a:t>and</a:t>
            </a:r>
            <a:r>
              <a:rPr lang="en-US" sz="2400" b="1">
                <a:solidFill>
                  <a:srgbClr val="FF0000"/>
                </a:solidFill>
              </a:rPr>
              <a:t> </a:t>
            </a:r>
            <a:r>
              <a:rPr lang="en-US" sz="2400" b="1">
                <a:solidFill>
                  <a:srgbClr val="00B050"/>
                </a:solidFill>
              </a:rPr>
              <a:t>24.</a:t>
            </a:r>
            <a:r>
              <a:rPr lang="en-US" sz="2400" b="1">
                <a:solidFill>
                  <a:srgbClr val="FF0000"/>
                </a:solidFill>
              </a:rPr>
              <a:t> </a:t>
            </a:r>
            <a:endParaRPr lang="en-US" sz="2400" b="1">
              <a:solidFill>
                <a:srgbClr val="FF0000"/>
              </a:solidFill>
            </a:endParaRPr>
          </a:p>
          <a:p>
            <a:pPr algn="l">
              <a:buFont typeface="Wingdings" panose="05000000000000000000" charset="0"/>
              <a:buChar char="v"/>
            </a:pPr>
            <a:r>
              <a:rPr lang="en-US" sz="2400"/>
              <a:t>At the age of 25, one is technically considered to be an adult.</a:t>
            </a:r>
            <a:endParaRPr lang="en-US" sz="2400"/>
          </a:p>
          <a:p>
            <a:pPr algn="l">
              <a:buFont typeface="Wingdings" panose="05000000000000000000" charset="0"/>
              <a:buChar char="v"/>
            </a:pPr>
            <a:r>
              <a:rPr lang="en-US" sz="2400"/>
              <a:t>Anyone under the age of 15 is considered to be a child.</a:t>
            </a:r>
            <a:endParaRPr lang="en-US" sz="2400"/>
          </a:p>
          <a:p>
            <a:pPr algn="l">
              <a:buFont typeface="Wingdings" panose="05000000000000000000" charset="0"/>
              <a:buChar char="v"/>
            </a:pPr>
            <a:r>
              <a:rPr lang="en-US" sz="2400"/>
              <a:t>An individual’s youth is an exciting time. It’s a time of possibilities and potential, where young people define who they are and the values they uphold.</a:t>
            </a:r>
            <a:endParaRPr lang="en-US" sz="2400"/>
          </a:p>
          <a:p>
            <a:pPr algn="l">
              <a:buFont typeface="Wingdings" panose="05000000000000000000" charset="0"/>
              <a:buChar char="v"/>
            </a:pPr>
            <a:r>
              <a:rPr lang="en-US" sz="2400"/>
              <a:t>During this time, youth are faced with significant life events and pivotal decisions. How well they navigate this stage of life, depends on the people and influences in their life. </a:t>
            </a:r>
            <a:endParaRPr lang="en-US" sz="2400"/>
          </a:p>
        </p:txBody>
      </p:sp>
      <p:pic>
        <p:nvPicPr>
          <p:cNvPr id="6" name="Picture 5" descr="Dohef logo"/>
          <p:cNvPicPr>
            <a:picLocks noChangeAspect="1"/>
          </p:cNvPicPr>
          <p:nvPr/>
        </p:nvPicPr>
        <p:blipFill>
          <a:blip r:embed="rId1"/>
          <a:stretch>
            <a:fillRect/>
          </a:stretch>
        </p:blipFill>
        <p:spPr>
          <a:xfrm>
            <a:off x="351155" y="121285"/>
            <a:ext cx="1038225" cy="711200"/>
          </a:xfrm>
          <a:prstGeom prst="rect">
            <a:avLst/>
          </a:prstGeom>
        </p:spPr>
      </p:pic>
      <p:sp>
        <p:nvSpPr>
          <p:cNvPr id="7" name="Text Box 6"/>
          <p:cNvSpPr txBox="1"/>
          <p:nvPr/>
        </p:nvSpPr>
        <p:spPr>
          <a:xfrm>
            <a:off x="1389380" y="29273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4" name="Footer Placeholder 3"/>
          <p:cNvSpPr>
            <a:spLocks noGrp="1"/>
          </p:cNvSpPr>
          <p:nvPr>
            <p:ph type="ftr" sz="quarter" idx="11"/>
          </p:nvPr>
        </p:nvSpPr>
        <p:spPr>
          <a:xfrm>
            <a:off x="4165600" y="6466840"/>
            <a:ext cx="3860800" cy="391160"/>
          </a:xfrm>
        </p:spPr>
        <p:txBody>
          <a:bodyPr/>
          <a:p>
            <a:r>
              <a:rPr lang="en-US"/>
              <a:t>http://www.dohef.org/learn</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sz="half" idx="1"/>
          </p:nvPr>
        </p:nvSpPr>
        <p:spPr>
          <a:xfrm>
            <a:off x="220345" y="2867660"/>
            <a:ext cx="7383145" cy="3192780"/>
          </a:xfrm>
        </p:spPr>
        <p:txBody>
          <a:bodyPr/>
          <a:p>
            <a:pPr marL="0" indent="0" algn="ctr">
              <a:buNone/>
            </a:pPr>
            <a:r>
              <a:rPr lang="en-US" sz="3600">
                <a:solidFill>
                  <a:schemeClr val="tx1"/>
                </a:solidFill>
                <a:latin typeface="Hobo Std" panose="020B0803040709020204" charset="0"/>
                <a:cs typeface="Hobo Std" panose="020B0803040709020204" charset="0"/>
              </a:rPr>
              <a:t>By investing in our youth, we’re investing in the future decision makers of our communities, cultures, and countries. </a:t>
            </a:r>
            <a:endParaRPr lang="en-US" sz="3600">
              <a:solidFill>
                <a:schemeClr val="tx1"/>
              </a:solidFill>
              <a:latin typeface="Hobo Std" panose="020B0803040709020204" charset="0"/>
              <a:cs typeface="Hobo Std" panose="020B0803040709020204" charset="0"/>
            </a:endParaRPr>
          </a:p>
        </p:txBody>
      </p:sp>
      <p:pic>
        <p:nvPicPr>
          <p:cNvPr id="4" name="Content Placeholder 3"/>
          <p:cNvPicPr>
            <a:picLocks noChangeAspect="1"/>
          </p:cNvPicPr>
          <p:nvPr>
            <p:ph sz="half" idx="2"/>
          </p:nvPr>
        </p:nvPicPr>
        <p:blipFill>
          <a:blip r:embed="rId1"/>
          <a:stretch>
            <a:fillRect/>
          </a:stretch>
        </p:blipFill>
        <p:spPr>
          <a:xfrm>
            <a:off x="7240270" y="2553970"/>
            <a:ext cx="4788535" cy="3192145"/>
          </a:xfrm>
          <a:prstGeom prst="rect">
            <a:avLst/>
          </a:prstGeom>
        </p:spPr>
      </p:pic>
      <p:pic>
        <p:nvPicPr>
          <p:cNvPr id="6" name="Picture 5" descr="Dohef logo"/>
          <p:cNvPicPr>
            <a:picLocks noChangeAspect="1"/>
          </p:cNvPicPr>
          <p:nvPr/>
        </p:nvPicPr>
        <p:blipFill>
          <a:blip r:embed="rId2"/>
          <a:stretch>
            <a:fillRect/>
          </a:stretch>
        </p:blipFill>
        <p:spPr>
          <a:xfrm>
            <a:off x="351155" y="121285"/>
            <a:ext cx="1038225" cy="711200"/>
          </a:xfrm>
          <a:prstGeom prst="rect">
            <a:avLst/>
          </a:prstGeom>
        </p:spPr>
      </p:pic>
      <p:sp>
        <p:nvSpPr>
          <p:cNvPr id="7" name="Text Box 6"/>
          <p:cNvSpPr txBox="1"/>
          <p:nvPr/>
        </p:nvSpPr>
        <p:spPr>
          <a:xfrm>
            <a:off x="1389380" y="29273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2" name="Footer Placeholder 1"/>
          <p:cNvSpPr>
            <a:spLocks noGrp="1"/>
          </p:cNvSpPr>
          <p:nvPr>
            <p:ph type="ftr" sz="quarter" idx="11"/>
          </p:nvPr>
        </p:nvSpPr>
        <p:spPr>
          <a:xfrm>
            <a:off x="3742690" y="5164455"/>
            <a:ext cx="3860800" cy="476250"/>
          </a:xfrm>
        </p:spPr>
        <p:txBody>
          <a:bodyPr/>
          <a:p>
            <a:r>
              <a:rPr lang="en-US"/>
              <a:t>http://www.dohef.org/learn</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Content Placeholder 7"/>
          <p:cNvSpPr>
            <a:spLocks noGrp="1"/>
          </p:cNvSpPr>
          <p:nvPr>
            <p:ph idx="1"/>
          </p:nvPr>
        </p:nvSpPr>
        <p:spPr>
          <a:xfrm>
            <a:off x="564515" y="1520190"/>
            <a:ext cx="11062970" cy="2941955"/>
          </a:xfrm>
        </p:spPr>
        <p:txBody>
          <a:bodyPr/>
          <a:p>
            <a:pPr marL="0" indent="0" algn="ctr">
              <a:buNone/>
            </a:pPr>
            <a:r>
              <a:rPr lang="en-US"/>
              <a:t>To become the most effective leaders of tomorrow, our youth need effective leaders today. They need mentors, entrepreneurs, coaches, and role models to guide them in their personal and professional development. </a:t>
            </a:r>
            <a:endParaRPr lang="en-US"/>
          </a:p>
          <a:p>
            <a:pPr marL="0" indent="0" algn="ctr">
              <a:buNone/>
            </a:pPr>
            <a:r>
              <a:rPr lang="en-US" b="1">
                <a:solidFill>
                  <a:srgbClr val="00B050"/>
                </a:solidFill>
              </a:rPr>
              <a:t>They need you. </a:t>
            </a:r>
            <a:endParaRPr lang="en-US" b="1">
              <a:solidFill>
                <a:srgbClr val="00B050"/>
              </a:solidFill>
            </a:endParaRPr>
          </a:p>
        </p:txBody>
      </p:sp>
      <p:pic>
        <p:nvPicPr>
          <p:cNvPr id="9" name="Picture 8"/>
          <p:cNvPicPr>
            <a:picLocks noChangeAspect="1"/>
          </p:cNvPicPr>
          <p:nvPr/>
        </p:nvPicPr>
        <p:blipFill>
          <a:blip r:embed="rId1"/>
          <a:stretch>
            <a:fillRect/>
          </a:stretch>
        </p:blipFill>
        <p:spPr>
          <a:xfrm>
            <a:off x="3531235" y="4272280"/>
            <a:ext cx="4646295" cy="2614930"/>
          </a:xfrm>
          <a:prstGeom prst="rect">
            <a:avLst/>
          </a:prstGeom>
        </p:spPr>
      </p:pic>
      <p:pic>
        <p:nvPicPr>
          <p:cNvPr id="11" name="Picture 10" descr="Dohef logo"/>
          <p:cNvPicPr>
            <a:picLocks noChangeAspect="1"/>
          </p:cNvPicPr>
          <p:nvPr/>
        </p:nvPicPr>
        <p:blipFill>
          <a:blip r:embed="rId2"/>
          <a:stretch>
            <a:fillRect/>
          </a:stretch>
        </p:blipFill>
        <p:spPr>
          <a:xfrm>
            <a:off x="351155" y="121285"/>
            <a:ext cx="1038225" cy="711200"/>
          </a:xfrm>
          <a:prstGeom prst="rect">
            <a:avLst/>
          </a:prstGeom>
        </p:spPr>
      </p:pic>
      <p:sp>
        <p:nvSpPr>
          <p:cNvPr id="12" name="Text Box 11"/>
          <p:cNvSpPr txBox="1"/>
          <p:nvPr/>
        </p:nvSpPr>
        <p:spPr>
          <a:xfrm>
            <a:off x="1389380" y="29273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2" name="Footer Placeholder 1"/>
          <p:cNvSpPr>
            <a:spLocks noGrp="1"/>
          </p:cNvSpPr>
          <p:nvPr>
            <p:ph type="ftr" sz="quarter" idx="11"/>
          </p:nvPr>
        </p:nvSpPr>
        <p:spPr/>
        <p:txBody>
          <a:bodyPr/>
          <a:p>
            <a:r>
              <a:rPr lang="en-US"/>
              <a:t>http://www.dohef.org/learn</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425133"/>
            <a:ext cx="10972800" cy="1143000"/>
          </a:xfrm>
        </p:spPr>
        <p:txBody>
          <a:bodyPr/>
          <a:p>
            <a:r>
              <a:rPr lang="en-US" b="1"/>
              <a:t>Factors that Impact Youth </a:t>
            </a:r>
            <a:endParaRPr lang="en-US" b="1"/>
          </a:p>
        </p:txBody>
      </p:sp>
      <p:pic>
        <p:nvPicPr>
          <p:cNvPr id="4" name="Content Placeholder 3"/>
          <p:cNvPicPr>
            <a:picLocks noChangeAspect="1"/>
          </p:cNvPicPr>
          <p:nvPr>
            <p:ph idx="1"/>
          </p:nvPr>
        </p:nvPicPr>
        <p:blipFill>
          <a:blip r:embed="rId1"/>
          <a:stretch>
            <a:fillRect/>
          </a:stretch>
        </p:blipFill>
        <p:spPr>
          <a:xfrm>
            <a:off x="5048250" y="1913890"/>
            <a:ext cx="7143750" cy="4019550"/>
          </a:xfrm>
          <a:prstGeom prst="rect">
            <a:avLst/>
          </a:prstGeom>
        </p:spPr>
      </p:pic>
      <p:sp>
        <p:nvSpPr>
          <p:cNvPr id="6" name="Text Box 5"/>
          <p:cNvSpPr txBox="1"/>
          <p:nvPr/>
        </p:nvSpPr>
        <p:spPr>
          <a:xfrm rot="840000">
            <a:off x="426085" y="2030730"/>
            <a:ext cx="7813675" cy="2061210"/>
          </a:xfrm>
          <a:prstGeom prst="rect">
            <a:avLst/>
          </a:prstGeom>
          <a:blipFill rotWithShape="1">
            <a:blip r:embed="rId2">
              <a:alphaModFix amt="99000"/>
            </a:blip>
            <a:tile tx="0" ty="0" sx="100000" sy="100000" flip="none" algn="tl"/>
          </a:blipFill>
        </p:spPr>
        <p:txBody>
          <a:bodyPr wrap="square" rtlCol="0">
            <a:spAutoFit/>
          </a:bodyPr>
          <a:p>
            <a:r>
              <a:rPr lang="en-US" sz="3200" b="1">
                <a:solidFill>
                  <a:schemeClr val="bg1"/>
                </a:solidFill>
              </a:rPr>
              <a:t>All youth will have individual factors that affect their individual development and how they perceive themselves and the world around them.</a:t>
            </a:r>
            <a:endParaRPr lang="en-US" sz="3200" b="1">
              <a:solidFill>
                <a:schemeClr val="bg1"/>
              </a:solidFill>
            </a:endParaRPr>
          </a:p>
        </p:txBody>
      </p:sp>
      <p:sp>
        <p:nvSpPr>
          <p:cNvPr id="7" name="Text Box 6"/>
          <p:cNvSpPr txBox="1"/>
          <p:nvPr/>
        </p:nvSpPr>
        <p:spPr>
          <a:xfrm rot="21300000">
            <a:off x="151765" y="4722495"/>
            <a:ext cx="7957185" cy="1568450"/>
          </a:xfrm>
          <a:prstGeom prst="rect">
            <a:avLst/>
          </a:prstGeom>
          <a:blipFill rotWithShape="1">
            <a:blip r:embed="rId3">
              <a:alphaModFix amt="99000"/>
            </a:blip>
            <a:tile tx="0" ty="0" sx="100000" sy="100000" flip="none" algn="tl"/>
          </a:blipFill>
          <a:scene3d>
            <a:camera prst="orthographicFront"/>
            <a:lightRig rig="threePt" dir="t"/>
          </a:scene3d>
          <a:sp3d prstMaterial="dkEdge"/>
        </p:spPr>
        <p:txBody>
          <a:bodyPr wrap="square" rtlCol="0">
            <a:spAutoFit/>
          </a:bodyPr>
          <a:p>
            <a:pPr algn="l"/>
            <a:r>
              <a:rPr lang="en-US" sz="3200" b="1"/>
              <a:t>For the majority of youth, there are several factors that impact how they navigate through this stage of life. </a:t>
            </a:r>
            <a:endParaRPr lang="en-US" sz="3200" b="1"/>
          </a:p>
        </p:txBody>
      </p:sp>
      <p:pic>
        <p:nvPicPr>
          <p:cNvPr id="11" name="Picture 10" descr="Dohef logo"/>
          <p:cNvPicPr>
            <a:picLocks noChangeAspect="1"/>
          </p:cNvPicPr>
          <p:nvPr/>
        </p:nvPicPr>
        <p:blipFill>
          <a:blip r:embed="rId4"/>
          <a:stretch>
            <a:fillRect/>
          </a:stretch>
        </p:blipFill>
        <p:spPr>
          <a:xfrm>
            <a:off x="351155" y="121285"/>
            <a:ext cx="1038225" cy="711200"/>
          </a:xfrm>
          <a:prstGeom prst="rect">
            <a:avLst/>
          </a:prstGeom>
        </p:spPr>
      </p:pic>
      <p:sp>
        <p:nvSpPr>
          <p:cNvPr id="12" name="Text Box 11"/>
          <p:cNvSpPr txBox="1"/>
          <p:nvPr/>
        </p:nvSpPr>
        <p:spPr>
          <a:xfrm>
            <a:off x="1389380" y="29273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3" name="Footer Placeholder 2"/>
          <p:cNvSpPr>
            <a:spLocks noGrp="1"/>
          </p:cNvSpPr>
          <p:nvPr>
            <p:ph type="ftr" sz="quarter" idx="11"/>
          </p:nvPr>
        </p:nvSpPr>
        <p:spPr/>
        <p:txBody>
          <a:bodyPr/>
          <a:p>
            <a:r>
              <a:rPr lang="en-US"/>
              <a:t>http://www.dohef.org/learn</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309880"/>
            <a:ext cx="10972800" cy="750570"/>
          </a:xfrm>
        </p:spPr>
        <p:txBody>
          <a:bodyPr/>
          <a:p>
            <a:r>
              <a:rPr lang="en-US" b="1"/>
              <a:t>1. Physical Development</a:t>
            </a:r>
            <a:endParaRPr lang="en-US" b="1"/>
          </a:p>
        </p:txBody>
      </p:sp>
      <p:sp>
        <p:nvSpPr>
          <p:cNvPr id="3" name="Content Placeholder 2"/>
          <p:cNvSpPr>
            <a:spLocks noGrp="1"/>
          </p:cNvSpPr>
          <p:nvPr>
            <p:ph idx="1"/>
          </p:nvPr>
        </p:nvSpPr>
        <p:spPr>
          <a:xfrm>
            <a:off x="262255" y="1543050"/>
            <a:ext cx="11666855" cy="4434840"/>
          </a:xfrm>
        </p:spPr>
        <p:txBody>
          <a:bodyPr/>
          <a:p>
            <a:r>
              <a:rPr lang="en-US" sz="2800"/>
              <a:t>As youths’ bodies undergo puberty, they’ll have to balance new hormones, changes in their bodies, and physical appearances.</a:t>
            </a:r>
            <a:endParaRPr lang="en-US" sz="2800"/>
          </a:p>
          <a:p>
            <a:endParaRPr lang="en-US" sz="2800"/>
          </a:p>
          <a:p>
            <a:r>
              <a:rPr lang="en-US" sz="2800"/>
              <a:t>While this physical development is all normal and natural, it can have both physical and psychological effects.</a:t>
            </a:r>
            <a:endParaRPr lang="en-US" sz="2800"/>
          </a:p>
          <a:p>
            <a:endParaRPr lang="en-US" sz="2800"/>
          </a:p>
          <a:p>
            <a:r>
              <a:rPr lang="en-US" sz="2800"/>
              <a:t>For e.g they can display </a:t>
            </a:r>
            <a:r>
              <a:rPr lang="en-US" sz="2800" b="1">
                <a:solidFill>
                  <a:srgbClr val="FF0000"/>
                </a:solidFill>
              </a:rPr>
              <a:t>Youthful Exuberance- </a:t>
            </a:r>
            <a:r>
              <a:rPr lang="en-US" sz="2800">
                <a:solidFill>
                  <a:schemeClr val="tx1"/>
                </a:solidFill>
              </a:rPr>
              <a:t>a stage</a:t>
            </a:r>
            <a:r>
              <a:rPr lang="en-US" sz="2800" b="1">
                <a:solidFill>
                  <a:schemeClr val="tx1"/>
                </a:solidFill>
              </a:rPr>
              <a:t> </a:t>
            </a:r>
            <a:r>
              <a:rPr lang="en-US" sz="2800"/>
              <a:t>where teenage boys and girls show signs of livelihood, enthusiasm, vigour, energy and </a:t>
            </a:r>
            <a:r>
              <a:rPr lang="en-US" sz="2800" b="1" i="1">
                <a:ln w="9525">
                  <a:solidFill>
                    <a:schemeClr val="bg1"/>
                  </a:solidFill>
                  <a:prstDash val="solid"/>
                </a:ln>
                <a:solidFill>
                  <a:schemeClr val="tx1"/>
                </a:solidFill>
                <a:effectLst>
                  <a:outerShdw blurRad="12700" dist="38100" dir="2700000" algn="tl" rotWithShape="0">
                    <a:schemeClr val="bg1">
                      <a:lumMod val="50000"/>
                    </a:schemeClr>
                  </a:outerShdw>
                </a:effectLst>
              </a:rPr>
              <a:t>possible rebellion</a:t>
            </a:r>
            <a:r>
              <a:rPr lang="en-US" sz="2800"/>
              <a:t>.</a:t>
            </a:r>
            <a:endParaRPr lang="en-US" sz="2800"/>
          </a:p>
        </p:txBody>
      </p:sp>
      <p:pic>
        <p:nvPicPr>
          <p:cNvPr id="11" name="Picture 10" descr="Dohef logo"/>
          <p:cNvPicPr>
            <a:picLocks noChangeAspect="1"/>
          </p:cNvPicPr>
          <p:nvPr/>
        </p:nvPicPr>
        <p:blipFill>
          <a:blip r:embed="rId1"/>
          <a:stretch>
            <a:fillRect/>
          </a:stretch>
        </p:blipFill>
        <p:spPr>
          <a:xfrm>
            <a:off x="262255" y="104775"/>
            <a:ext cx="1038225" cy="606425"/>
          </a:xfrm>
          <a:prstGeom prst="rect">
            <a:avLst/>
          </a:prstGeom>
        </p:spPr>
      </p:pic>
      <p:sp>
        <p:nvSpPr>
          <p:cNvPr id="12" name="Text Box 11"/>
          <p:cNvSpPr txBox="1"/>
          <p:nvPr/>
        </p:nvSpPr>
        <p:spPr>
          <a:xfrm>
            <a:off x="1300480" y="0"/>
            <a:ext cx="4742180" cy="368300"/>
          </a:xfrm>
          <a:prstGeom prst="rect">
            <a:avLst/>
          </a:prstGeom>
          <a:noFill/>
        </p:spPr>
        <p:txBody>
          <a:bodyPr wrap="squar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4" name="Footer Placeholder 3"/>
          <p:cNvSpPr>
            <a:spLocks noGrp="1"/>
          </p:cNvSpPr>
          <p:nvPr>
            <p:ph type="ftr" sz="quarter" idx="11"/>
          </p:nvPr>
        </p:nvSpPr>
        <p:spPr/>
        <p:txBody>
          <a:bodyPr/>
          <a:p>
            <a:r>
              <a:rPr lang="en-US"/>
              <a:t>http://www.dohef.org/learn</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423545"/>
            <a:ext cx="10972800" cy="515620"/>
          </a:xfrm>
        </p:spPr>
        <p:txBody>
          <a:bodyPr/>
          <a:p>
            <a:r>
              <a:rPr lang="en-US" sz="3600" b="1"/>
              <a:t>2. Cognitive Development</a:t>
            </a:r>
            <a:endParaRPr lang="en-US" sz="3600" b="1"/>
          </a:p>
        </p:txBody>
      </p:sp>
      <p:sp>
        <p:nvSpPr>
          <p:cNvPr id="3" name="Content Placeholder 2"/>
          <p:cNvSpPr>
            <a:spLocks noGrp="1"/>
          </p:cNvSpPr>
          <p:nvPr>
            <p:ph idx="1"/>
          </p:nvPr>
        </p:nvSpPr>
        <p:spPr>
          <a:xfrm>
            <a:off x="158115" y="1048385"/>
            <a:ext cx="11875770" cy="5484495"/>
          </a:xfrm>
        </p:spPr>
        <p:txBody>
          <a:bodyPr/>
          <a:p>
            <a:pPr>
              <a:buFont typeface="Wingdings" panose="05000000000000000000" charset="0"/>
              <a:buChar char="Ø"/>
            </a:pPr>
            <a:r>
              <a:rPr lang="en-US" sz="2500"/>
              <a:t>The adult brain and the youth brain are actually very different. This is because the human brain doesn’t stop developing until the age of 25, so anyone 25 years of age or older is classified as an adult. In particular, the prefrontal cortex of the brain, the part responsible for rational thought, hasn’t fully developed. So while adults think mainly with the prefrontal cortex, youth think mainly with the </a:t>
            </a:r>
            <a:r>
              <a:rPr lang="en-US" sz="2500" b="1">
                <a:solidFill>
                  <a:srgbClr val="00B050"/>
                </a:solidFill>
              </a:rPr>
              <a:t>amygdala,</a:t>
            </a:r>
            <a:r>
              <a:rPr lang="en-US" sz="2500"/>
              <a:t> the part of the brain responsible for emotions. </a:t>
            </a:r>
            <a:endParaRPr lang="en-US" sz="2500"/>
          </a:p>
          <a:p>
            <a:pPr>
              <a:buFont typeface="Wingdings" panose="05000000000000000000" charset="0"/>
              <a:buChar char="Ø"/>
            </a:pPr>
            <a:r>
              <a:rPr lang="en-US" sz="2500"/>
              <a:t>It means that youths are more connected to their emotions when making decisions.</a:t>
            </a:r>
            <a:endParaRPr lang="en-US" sz="2500"/>
          </a:p>
          <a:p>
            <a:pPr>
              <a:buFont typeface="Wingdings" panose="05000000000000000000" charset="0"/>
              <a:buChar char="Ø"/>
            </a:pPr>
            <a:r>
              <a:rPr lang="en-US" sz="2500"/>
              <a:t>Involving your emotions in decision-making isn’t necessarily a bad thing, but with youth it can present issues. </a:t>
            </a:r>
            <a:endParaRPr lang="en-US" sz="2500"/>
          </a:p>
          <a:p>
            <a:pPr>
              <a:buFont typeface="Wingdings" panose="05000000000000000000" charset="0"/>
              <a:buChar char="Ø"/>
            </a:pPr>
            <a:r>
              <a:rPr lang="en-US" sz="2500"/>
              <a:t>Due to this brain development stage, youth are more likely to make </a:t>
            </a:r>
            <a:r>
              <a:rPr lang="en-US" sz="2500">
                <a:solidFill>
                  <a:srgbClr val="FF0000"/>
                </a:solidFill>
              </a:rPr>
              <a:t>rash decisions</a:t>
            </a:r>
            <a:r>
              <a:rPr lang="en-US" sz="2500"/>
              <a:t>, feel like their emotions are overwhelming, or </a:t>
            </a:r>
            <a:r>
              <a:rPr lang="en-US" sz="2500" b="1">
                <a:solidFill>
                  <a:srgbClr val="7030A0"/>
                </a:solidFill>
              </a:rPr>
              <a:t>act without fully thinking</a:t>
            </a:r>
            <a:r>
              <a:rPr lang="en-US" sz="2500"/>
              <a:t> through the consequences of their action. </a:t>
            </a:r>
            <a:endParaRPr lang="en-US" sz="2500"/>
          </a:p>
        </p:txBody>
      </p:sp>
      <p:pic>
        <p:nvPicPr>
          <p:cNvPr id="11" name="Picture 10" descr="Dohef logo"/>
          <p:cNvPicPr>
            <a:picLocks noChangeAspect="1"/>
          </p:cNvPicPr>
          <p:nvPr/>
        </p:nvPicPr>
        <p:blipFill>
          <a:blip r:embed="rId1"/>
          <a:stretch>
            <a:fillRect/>
          </a:stretch>
        </p:blipFill>
        <p:spPr>
          <a:xfrm>
            <a:off x="158115" y="635"/>
            <a:ext cx="1038225" cy="711200"/>
          </a:xfrm>
          <a:prstGeom prst="rect">
            <a:avLst/>
          </a:prstGeom>
        </p:spPr>
      </p:pic>
      <p:sp>
        <p:nvSpPr>
          <p:cNvPr id="12" name="Text Box 11"/>
          <p:cNvSpPr txBox="1"/>
          <p:nvPr/>
        </p:nvSpPr>
        <p:spPr>
          <a:xfrm>
            <a:off x="1299210" y="5524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4" name="Footer Placeholder 3"/>
          <p:cNvSpPr>
            <a:spLocks noGrp="1"/>
          </p:cNvSpPr>
          <p:nvPr>
            <p:ph type="ftr" sz="quarter" idx="11"/>
          </p:nvPr>
        </p:nvSpPr>
        <p:spPr>
          <a:xfrm>
            <a:off x="4165600" y="6532880"/>
            <a:ext cx="3860800" cy="325120"/>
          </a:xfrm>
        </p:spPr>
        <p:txBody>
          <a:bodyPr/>
          <a:p>
            <a:r>
              <a:rPr lang="en-US"/>
              <a:t>http://www.dohef.org/learn</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661035"/>
            <a:ext cx="10972800" cy="901700"/>
          </a:xfrm>
        </p:spPr>
        <p:txBody>
          <a:bodyPr/>
          <a:p>
            <a:r>
              <a:rPr lang="en-US" b="1"/>
              <a:t> Emotional Development</a:t>
            </a:r>
            <a:endParaRPr lang="en-US" b="1"/>
          </a:p>
        </p:txBody>
      </p:sp>
      <p:sp>
        <p:nvSpPr>
          <p:cNvPr id="3" name="Content Placeholder 2"/>
          <p:cNvSpPr>
            <a:spLocks noGrp="1"/>
          </p:cNvSpPr>
          <p:nvPr>
            <p:ph idx="1"/>
          </p:nvPr>
        </p:nvSpPr>
        <p:spPr>
          <a:xfrm>
            <a:off x="350520" y="1600200"/>
            <a:ext cx="8034655" cy="5008245"/>
          </a:xfrm>
        </p:spPr>
        <p:txBody>
          <a:bodyPr/>
          <a:p>
            <a:r>
              <a:rPr lang="en-US"/>
              <a:t>Young people tend to turn to their peers for emotional support and advice.</a:t>
            </a:r>
            <a:endParaRPr lang="en-US"/>
          </a:p>
          <a:p>
            <a:r>
              <a:rPr lang="en-US"/>
              <a:t>They may distance themselves from their parents or other adult figures</a:t>
            </a:r>
            <a:endParaRPr lang="en-US"/>
          </a:p>
          <a:p>
            <a:r>
              <a:rPr lang="en-US"/>
              <a:t>This peer pressure isn’t inherently bad, but if youth surround themselves with peers who have different values or priorities, it could have negative consequences</a:t>
            </a:r>
            <a:endParaRPr lang="en-US"/>
          </a:p>
          <a:p>
            <a:endParaRPr lang="en-US"/>
          </a:p>
        </p:txBody>
      </p:sp>
      <p:pic>
        <p:nvPicPr>
          <p:cNvPr id="11" name="Picture 10" descr="Dohef logo"/>
          <p:cNvPicPr>
            <a:picLocks noChangeAspect="1"/>
          </p:cNvPicPr>
          <p:nvPr/>
        </p:nvPicPr>
        <p:blipFill>
          <a:blip r:embed="rId1"/>
          <a:stretch>
            <a:fillRect/>
          </a:stretch>
        </p:blipFill>
        <p:spPr>
          <a:xfrm>
            <a:off x="351155" y="121285"/>
            <a:ext cx="1038225" cy="711200"/>
          </a:xfrm>
          <a:prstGeom prst="rect">
            <a:avLst/>
          </a:prstGeom>
        </p:spPr>
      </p:pic>
      <p:sp>
        <p:nvSpPr>
          <p:cNvPr id="12" name="Text Box 11"/>
          <p:cNvSpPr txBox="1"/>
          <p:nvPr/>
        </p:nvSpPr>
        <p:spPr>
          <a:xfrm>
            <a:off x="1389380" y="29273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pic>
        <p:nvPicPr>
          <p:cNvPr id="4" name="Picture 3"/>
          <p:cNvPicPr>
            <a:picLocks noChangeAspect="1"/>
          </p:cNvPicPr>
          <p:nvPr/>
        </p:nvPicPr>
        <p:blipFill>
          <a:blip r:embed="rId2"/>
          <a:stretch>
            <a:fillRect/>
          </a:stretch>
        </p:blipFill>
        <p:spPr>
          <a:xfrm>
            <a:off x="8562975" y="2527935"/>
            <a:ext cx="3629025" cy="4330065"/>
          </a:xfrm>
          <a:prstGeom prst="rect">
            <a:avLst/>
          </a:prstGeom>
        </p:spPr>
      </p:pic>
      <p:sp>
        <p:nvSpPr>
          <p:cNvPr id="5" name="Footer Placeholder 4"/>
          <p:cNvSpPr>
            <a:spLocks noGrp="1"/>
          </p:cNvSpPr>
          <p:nvPr>
            <p:ph type="ftr" sz="quarter" idx="11"/>
          </p:nvPr>
        </p:nvSpPr>
        <p:spPr/>
        <p:txBody>
          <a:bodyPr/>
          <a:p>
            <a:r>
              <a:rPr lang="en-US"/>
              <a:t>http://www.dohef.org/learn</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398145" y="3352800"/>
            <a:ext cx="11455400" cy="1143000"/>
          </a:xfrm>
        </p:spPr>
        <p:txBody>
          <a:bodyPr/>
          <a:p>
            <a:r>
              <a:rPr lang="en-US" sz="7200">
                <a:solidFill>
                  <a:srgbClr val="FF0000"/>
                </a:solidFill>
                <a:latin typeface="Broadway" panose="04040905080B02020502" charset="0"/>
                <a:cs typeface="Broadway" panose="04040905080B02020502" charset="0"/>
                <a:sym typeface="+mn-ea"/>
              </a:rPr>
              <a:t>How do we impact Youth? </a:t>
            </a:r>
            <a:endParaRPr lang="en-US" sz="7200">
              <a:solidFill>
                <a:srgbClr val="FF0000"/>
              </a:solidFill>
              <a:latin typeface="Broadway" panose="04040905080B02020502" charset="0"/>
              <a:cs typeface="Broadway" panose="04040905080B02020502" charset="0"/>
              <a:sym typeface="+mn-ea"/>
            </a:endParaRPr>
          </a:p>
        </p:txBody>
      </p:sp>
      <p:pic>
        <p:nvPicPr>
          <p:cNvPr id="4" name="Picture 3"/>
          <p:cNvPicPr>
            <a:picLocks noChangeAspect="1"/>
          </p:cNvPicPr>
          <p:nvPr/>
        </p:nvPicPr>
        <p:blipFill>
          <a:blip r:embed="rId1"/>
          <a:stretch>
            <a:fillRect/>
          </a:stretch>
        </p:blipFill>
        <p:spPr>
          <a:xfrm>
            <a:off x="0" y="4222750"/>
            <a:ext cx="3655060" cy="2399665"/>
          </a:xfrm>
          <a:prstGeom prst="rect">
            <a:avLst/>
          </a:prstGeom>
        </p:spPr>
      </p:pic>
      <p:pic>
        <p:nvPicPr>
          <p:cNvPr id="11" name="Picture 10" descr="Dohef logo"/>
          <p:cNvPicPr>
            <a:picLocks noChangeAspect="1"/>
          </p:cNvPicPr>
          <p:nvPr/>
        </p:nvPicPr>
        <p:blipFill>
          <a:blip r:embed="rId2"/>
          <a:stretch>
            <a:fillRect/>
          </a:stretch>
        </p:blipFill>
        <p:spPr>
          <a:xfrm>
            <a:off x="351155" y="121285"/>
            <a:ext cx="1038225" cy="711200"/>
          </a:xfrm>
          <a:prstGeom prst="rect">
            <a:avLst/>
          </a:prstGeom>
        </p:spPr>
      </p:pic>
      <p:sp>
        <p:nvSpPr>
          <p:cNvPr id="12" name="Text Box 11"/>
          <p:cNvSpPr txBox="1"/>
          <p:nvPr/>
        </p:nvSpPr>
        <p:spPr>
          <a:xfrm>
            <a:off x="1389380" y="29273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5" name="Footer Placeholder 4"/>
          <p:cNvSpPr>
            <a:spLocks noGrp="1"/>
          </p:cNvSpPr>
          <p:nvPr>
            <p:ph type="ftr" sz="quarter" idx="11"/>
          </p:nvPr>
        </p:nvSpPr>
        <p:spPr/>
        <p:txBody>
          <a:bodyPr/>
          <a:p>
            <a:r>
              <a:rPr lang="en-US"/>
              <a:t>http://www.dohef.org/learn</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73710" y="5255895"/>
            <a:ext cx="10972800" cy="1323340"/>
          </a:xfrm>
          <a:blipFill>
            <a:blip r:embed="rId1"/>
            <a:tile tx="0" ty="0" sx="100000" sy="100000" flip="none" algn="tl"/>
          </a:blipFill>
        </p:spPr>
        <p:txBody>
          <a:bodyPr/>
          <a:p>
            <a:pPr algn="ctr"/>
            <a:r>
              <a:rPr lang="en-US" sz="2800">
                <a:solidFill>
                  <a:schemeClr val="bg1"/>
                </a:solidFill>
                <a:latin typeface="Broadway" panose="04040905080B02020502" charset="0"/>
                <a:cs typeface="Broadway" panose="04040905080B02020502" charset="0"/>
                <a:sym typeface="+mn-ea"/>
              </a:rPr>
              <a:t>As a youth mentor, you have the unique opportunity to impact someone at the most critical time in their lives. </a:t>
            </a:r>
            <a:endParaRPr lang="en-US" sz="2800">
              <a:solidFill>
                <a:schemeClr val="bg1"/>
              </a:solidFill>
              <a:latin typeface="Broadway" panose="04040905080B02020502" charset="0"/>
              <a:cs typeface="Broadway" panose="04040905080B02020502" charset="0"/>
              <a:sym typeface="+mn-ea"/>
            </a:endParaRPr>
          </a:p>
        </p:txBody>
      </p:sp>
      <p:sp>
        <p:nvSpPr>
          <p:cNvPr id="3" name="Content Placeholder 2"/>
          <p:cNvSpPr>
            <a:spLocks noGrp="1"/>
          </p:cNvSpPr>
          <p:nvPr>
            <p:ph idx="1"/>
          </p:nvPr>
        </p:nvSpPr>
        <p:spPr>
          <a:xfrm>
            <a:off x="609600" y="1600200"/>
            <a:ext cx="11214735" cy="2987675"/>
          </a:xfrm>
        </p:spPr>
        <p:txBody>
          <a:bodyPr/>
          <a:p>
            <a:pPr marL="0" indent="0">
              <a:buNone/>
            </a:pPr>
            <a:r>
              <a:rPr lang="en-US"/>
              <a:t>Youth need help about;</a:t>
            </a:r>
            <a:endParaRPr lang="en-US"/>
          </a:p>
          <a:p>
            <a:r>
              <a:rPr lang="en-US"/>
              <a:t>Careers,</a:t>
            </a:r>
            <a:endParaRPr lang="en-US"/>
          </a:p>
          <a:p>
            <a:r>
              <a:rPr lang="en-US"/>
              <a:t>Education</a:t>
            </a:r>
            <a:endParaRPr lang="en-US"/>
          </a:p>
          <a:p>
            <a:r>
              <a:rPr lang="en-US"/>
              <a:t>Relationships</a:t>
            </a:r>
            <a:endParaRPr lang="en-US"/>
          </a:p>
          <a:p>
            <a:r>
              <a:rPr lang="en-US"/>
              <a:t>Character</a:t>
            </a:r>
            <a:endParaRPr lang="en-US"/>
          </a:p>
          <a:p>
            <a:pPr marL="0" indent="0">
              <a:buNone/>
            </a:pPr>
            <a:endParaRPr lang="en-US"/>
          </a:p>
          <a:p>
            <a:pPr marL="0" indent="0" algn="ctr">
              <a:buNone/>
            </a:pPr>
            <a:endParaRPr lang="en-US"/>
          </a:p>
        </p:txBody>
      </p:sp>
      <p:pic>
        <p:nvPicPr>
          <p:cNvPr id="11" name="Picture 10" descr="Dohef logo"/>
          <p:cNvPicPr>
            <a:picLocks noChangeAspect="1"/>
          </p:cNvPicPr>
          <p:nvPr/>
        </p:nvPicPr>
        <p:blipFill>
          <a:blip r:embed="rId2"/>
          <a:stretch>
            <a:fillRect/>
          </a:stretch>
        </p:blipFill>
        <p:spPr>
          <a:xfrm>
            <a:off x="351155" y="121285"/>
            <a:ext cx="1038225" cy="711200"/>
          </a:xfrm>
          <a:prstGeom prst="rect">
            <a:avLst/>
          </a:prstGeom>
        </p:spPr>
      </p:pic>
      <p:sp>
        <p:nvSpPr>
          <p:cNvPr id="12" name="Text Box 11"/>
          <p:cNvSpPr txBox="1"/>
          <p:nvPr/>
        </p:nvSpPr>
        <p:spPr>
          <a:xfrm>
            <a:off x="1389380" y="29273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4" name="Footer Placeholder 3"/>
          <p:cNvSpPr>
            <a:spLocks noGrp="1"/>
          </p:cNvSpPr>
          <p:nvPr>
            <p:ph type="ftr" sz="quarter" idx="11"/>
          </p:nvPr>
        </p:nvSpPr>
        <p:spPr>
          <a:xfrm>
            <a:off x="4165600" y="6268720"/>
            <a:ext cx="3860800" cy="310515"/>
          </a:xfrm>
        </p:spPr>
        <p:txBody>
          <a:bodyPr/>
          <a:p>
            <a:r>
              <a:rPr lang="en-US" b="1">
                <a:solidFill>
                  <a:schemeClr val="bg1"/>
                </a:solidFill>
              </a:rPr>
              <a:t>http://www.dohef.org/learn</a:t>
            </a:r>
            <a:endParaRPr lang="en-US" b="1">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atin typeface="Broadway" panose="04040905080B02020502" charset="0"/>
                <a:cs typeface="Broadway" panose="04040905080B02020502" charset="0"/>
              </a:rPr>
              <a:t>Youth Mentorship</a:t>
            </a:r>
            <a:endParaRPr lang="en-US">
              <a:latin typeface="Broadway" panose="04040905080B02020502" charset="0"/>
              <a:cs typeface="Broadway" panose="04040905080B02020502" charset="0"/>
            </a:endParaRPr>
          </a:p>
        </p:txBody>
      </p:sp>
      <p:sp>
        <p:nvSpPr>
          <p:cNvPr id="3" name="Content Placeholder 2"/>
          <p:cNvSpPr>
            <a:spLocks noGrp="1"/>
          </p:cNvSpPr>
          <p:nvPr>
            <p:ph idx="1"/>
          </p:nvPr>
        </p:nvSpPr>
        <p:spPr>
          <a:xfrm>
            <a:off x="398780" y="1630680"/>
            <a:ext cx="10972800" cy="4525963"/>
          </a:xfrm>
        </p:spPr>
        <p:txBody>
          <a:bodyPr/>
          <a:p>
            <a:r>
              <a:rPr lang="en-US"/>
              <a:t>A mentor serves as a positive adult role model—someone whose character, career, or life they can aspire to emulate.</a:t>
            </a:r>
            <a:endParaRPr lang="en-US"/>
          </a:p>
          <a:p>
            <a:endParaRPr lang="en-US"/>
          </a:p>
          <a:p>
            <a:r>
              <a:rPr lang="en-US"/>
              <a:t>Mentoring youth can provide them with encouragement, motivation, and responsibility</a:t>
            </a:r>
            <a:endParaRPr lang="en-US"/>
          </a:p>
          <a:p>
            <a:endParaRPr lang="en-US"/>
          </a:p>
          <a:p>
            <a:r>
              <a:rPr lang="en-US"/>
              <a:t> This relationship can only be achieved and sustained if the mentor is a </a:t>
            </a:r>
            <a:r>
              <a:rPr lang="en-US" b="1">
                <a:solidFill>
                  <a:srgbClr val="FF0000"/>
                </a:solidFill>
              </a:rPr>
              <a:t>committed</a:t>
            </a:r>
            <a:r>
              <a:rPr lang="en-US"/>
              <a:t> and </a:t>
            </a:r>
            <a:r>
              <a:rPr lang="en-US" b="1">
                <a:gradFill>
                  <a:gsLst>
                    <a:gs pos="0">
                      <a:srgbClr val="14CD68"/>
                    </a:gs>
                    <a:gs pos="100000">
                      <a:srgbClr val="0B6E38"/>
                    </a:gs>
                  </a:gsLst>
                  <a:lin scaled="0"/>
                </a:gradFill>
              </a:rPr>
              <a:t>caring</a:t>
            </a:r>
            <a:r>
              <a:rPr lang="en-US"/>
              <a:t> </a:t>
            </a:r>
            <a:r>
              <a:rPr lang="en-US" b="1">
                <a:solidFill>
                  <a:srgbClr val="00B0F0"/>
                </a:solidFill>
              </a:rPr>
              <a:t>leader.</a:t>
            </a:r>
            <a:r>
              <a:rPr lang="en-US"/>
              <a:t> </a:t>
            </a:r>
            <a:endParaRPr lang="en-US"/>
          </a:p>
        </p:txBody>
      </p:sp>
      <p:pic>
        <p:nvPicPr>
          <p:cNvPr id="11" name="Picture 10" descr="Dohef logo"/>
          <p:cNvPicPr>
            <a:picLocks noChangeAspect="1"/>
          </p:cNvPicPr>
          <p:nvPr/>
        </p:nvPicPr>
        <p:blipFill>
          <a:blip r:embed="rId1"/>
          <a:stretch>
            <a:fillRect/>
          </a:stretch>
        </p:blipFill>
        <p:spPr>
          <a:xfrm>
            <a:off x="501015" y="57150"/>
            <a:ext cx="873125" cy="508000"/>
          </a:xfrm>
          <a:prstGeom prst="rect">
            <a:avLst/>
          </a:prstGeom>
        </p:spPr>
      </p:pic>
      <p:sp>
        <p:nvSpPr>
          <p:cNvPr id="12" name="Text Box 11"/>
          <p:cNvSpPr txBox="1"/>
          <p:nvPr/>
        </p:nvSpPr>
        <p:spPr>
          <a:xfrm>
            <a:off x="1374140" y="53975"/>
            <a:ext cx="4742180" cy="368300"/>
          </a:xfrm>
          <a:prstGeom prst="rect">
            <a:avLst/>
          </a:prstGeom>
          <a:noFill/>
        </p:spPr>
        <p:txBody>
          <a:bodyPr wrap="squar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4" name="Footer Placeholder 3"/>
          <p:cNvSpPr>
            <a:spLocks noGrp="1"/>
          </p:cNvSpPr>
          <p:nvPr>
            <p:ph type="ftr" sz="quarter" idx="11"/>
          </p:nvPr>
        </p:nvSpPr>
        <p:spPr>
          <a:xfrm>
            <a:off x="4165600" y="6487160"/>
            <a:ext cx="3860800" cy="370840"/>
          </a:xfrm>
        </p:spPr>
        <p:txBody>
          <a:bodyPr/>
          <a:p>
            <a:r>
              <a:rPr lang="en-US"/>
              <a:t>http://www.dohef.org/learn</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 Six </a:t>
            </a:r>
            <a:r>
              <a:rPr lang="en-US">
                <a:latin typeface="Broadway" panose="04040905080B02020502" charset="0"/>
                <a:cs typeface="Broadway" panose="04040905080B02020502" charset="0"/>
              </a:rPr>
              <a:t>Elements </a:t>
            </a:r>
            <a:r>
              <a:rPr lang="en-US"/>
              <a:t>of </a:t>
            </a:r>
            <a:r>
              <a:rPr lang="en-US">
                <a:latin typeface="Broadway" panose="04040905080B02020502" charset="0"/>
                <a:cs typeface="Broadway" panose="04040905080B02020502" charset="0"/>
              </a:rPr>
              <a:t>Youth Mentorship</a:t>
            </a:r>
            <a:endParaRPr lang="en-US">
              <a:latin typeface="Broadway" panose="04040905080B02020502" charset="0"/>
              <a:cs typeface="Broadway" panose="04040905080B02020502" charset="0"/>
            </a:endParaRPr>
          </a:p>
        </p:txBody>
      </p:sp>
      <p:sp>
        <p:nvSpPr>
          <p:cNvPr id="12" name="Text Placeholder 11"/>
          <p:cNvSpPr>
            <a:spLocks noGrp="1"/>
          </p:cNvSpPr>
          <p:nvPr>
            <p:ph type="body" idx="1"/>
          </p:nvPr>
        </p:nvSpPr>
        <p:spPr/>
        <p:txBody>
          <a:bodyPr/>
          <a:p>
            <a:r>
              <a:rPr lang="en-US" sz="3200">
                <a:solidFill>
                  <a:srgbClr val="FF0000"/>
                </a:solidFill>
                <a:latin typeface="Britannic Bold" panose="020B0903060703020204" charset="0"/>
                <a:cs typeface="Britannic Bold" panose="020B0903060703020204" charset="0"/>
              </a:rPr>
              <a:t>1. Connection</a:t>
            </a:r>
            <a:endParaRPr lang="en-US" sz="3200">
              <a:solidFill>
                <a:srgbClr val="FF0000"/>
              </a:solidFill>
              <a:latin typeface="Britannic Bold" panose="020B0903060703020204" charset="0"/>
              <a:cs typeface="Britannic Bold" panose="020B0903060703020204" charset="0"/>
            </a:endParaRPr>
          </a:p>
        </p:txBody>
      </p:sp>
      <p:sp>
        <p:nvSpPr>
          <p:cNvPr id="13" name="Content Placeholder 12"/>
          <p:cNvSpPr>
            <a:spLocks noGrp="1"/>
          </p:cNvSpPr>
          <p:nvPr>
            <p:ph sz="half" idx="2"/>
          </p:nvPr>
        </p:nvSpPr>
        <p:spPr>
          <a:xfrm>
            <a:off x="403225" y="2716530"/>
            <a:ext cx="11584940" cy="3684905"/>
          </a:xfrm>
        </p:spPr>
        <p:txBody>
          <a:bodyPr/>
          <a:p>
            <a:pPr marL="0" indent="0">
              <a:lnSpc>
                <a:spcPct val="140000"/>
              </a:lnSpc>
              <a:buNone/>
            </a:pPr>
            <a:r>
              <a:rPr lang="en-US"/>
              <a:t>For mentees, connection is the feeling of a positive bond with their mentor or their mentoring institution. Connection creates the feeling of safety, structure, and belonging. When connection exists in a mentorship, mentees know that they can trust and confide in their mentor.</a:t>
            </a:r>
            <a:endParaRPr lang="en-US"/>
          </a:p>
        </p:txBody>
      </p:sp>
      <p:pic>
        <p:nvPicPr>
          <p:cNvPr id="16" name="Picture 15" descr="Dohef logo"/>
          <p:cNvPicPr>
            <a:picLocks noChangeAspect="1"/>
          </p:cNvPicPr>
          <p:nvPr/>
        </p:nvPicPr>
        <p:blipFill>
          <a:blip r:embed="rId1"/>
          <a:stretch>
            <a:fillRect/>
          </a:stretch>
        </p:blipFill>
        <p:spPr>
          <a:xfrm>
            <a:off x="351155" y="38100"/>
            <a:ext cx="1038225" cy="546100"/>
          </a:xfrm>
          <a:prstGeom prst="rect">
            <a:avLst/>
          </a:prstGeom>
        </p:spPr>
      </p:pic>
      <p:sp>
        <p:nvSpPr>
          <p:cNvPr id="17" name="Text Box 16"/>
          <p:cNvSpPr txBox="1"/>
          <p:nvPr/>
        </p:nvSpPr>
        <p:spPr>
          <a:xfrm>
            <a:off x="1389380" y="44450"/>
            <a:ext cx="4742180" cy="368300"/>
          </a:xfrm>
          <a:prstGeom prst="rect">
            <a:avLst/>
          </a:prstGeom>
          <a:noFill/>
        </p:spPr>
        <p:txBody>
          <a:bodyPr wrap="squar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18" name="Footer Placeholder 17"/>
          <p:cNvSpPr>
            <a:spLocks noGrp="1"/>
          </p:cNvSpPr>
          <p:nvPr>
            <p:ph type="ftr" sz="quarter" idx="11"/>
          </p:nvPr>
        </p:nvSpPr>
        <p:spPr>
          <a:xfrm>
            <a:off x="4165600" y="6505575"/>
            <a:ext cx="3860800" cy="352425"/>
          </a:xfrm>
        </p:spPr>
        <p:txBody>
          <a:bodyPr/>
          <a:p>
            <a:r>
              <a:rPr lang="en-US"/>
              <a:t>http://www.dohef.org/learn</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 Six </a:t>
            </a:r>
            <a:r>
              <a:rPr lang="en-US">
                <a:latin typeface="Broadway" panose="04040905080B02020502" charset="0"/>
                <a:cs typeface="Broadway" panose="04040905080B02020502" charset="0"/>
              </a:rPr>
              <a:t>Elements </a:t>
            </a:r>
            <a:r>
              <a:rPr lang="en-US"/>
              <a:t>of </a:t>
            </a:r>
            <a:r>
              <a:rPr lang="en-US">
                <a:latin typeface="Broadway" panose="04040905080B02020502" charset="0"/>
                <a:cs typeface="Broadway" panose="04040905080B02020502" charset="0"/>
              </a:rPr>
              <a:t>Youth Mentorship</a:t>
            </a:r>
            <a:endParaRPr lang="en-US">
              <a:latin typeface="Broadway" panose="04040905080B02020502" charset="0"/>
              <a:cs typeface="Broadway" panose="04040905080B02020502" charset="0"/>
            </a:endParaRPr>
          </a:p>
        </p:txBody>
      </p:sp>
      <p:sp>
        <p:nvSpPr>
          <p:cNvPr id="12" name="Text Placeholder 11"/>
          <p:cNvSpPr>
            <a:spLocks noGrp="1"/>
          </p:cNvSpPr>
          <p:nvPr>
            <p:ph type="body" idx="1"/>
          </p:nvPr>
        </p:nvSpPr>
        <p:spPr/>
        <p:txBody>
          <a:bodyPr/>
          <a:p>
            <a:pPr marL="0" indent="0">
              <a:lnSpc>
                <a:spcPct val="140000"/>
              </a:lnSpc>
              <a:buNone/>
            </a:pPr>
            <a:r>
              <a:rPr lang="en-US" sz="3200">
                <a:solidFill>
                  <a:srgbClr val="FF0000"/>
                </a:solidFill>
                <a:latin typeface="Britannic Bold" panose="020B0903060703020204" charset="0"/>
                <a:cs typeface="Britannic Bold" panose="020B0903060703020204" charset="0"/>
                <a:sym typeface="+mn-ea"/>
              </a:rPr>
              <a:t>2. Confidence</a:t>
            </a:r>
            <a:endParaRPr lang="en-US" sz="3200">
              <a:solidFill>
                <a:srgbClr val="FF0000"/>
              </a:solidFill>
              <a:latin typeface="Britannic Bold" panose="020B0903060703020204" charset="0"/>
              <a:cs typeface="Britannic Bold" panose="020B0903060703020204" charset="0"/>
              <a:sym typeface="+mn-ea"/>
            </a:endParaRPr>
          </a:p>
        </p:txBody>
      </p:sp>
      <p:sp>
        <p:nvSpPr>
          <p:cNvPr id="13" name="Content Placeholder 12"/>
          <p:cNvSpPr>
            <a:spLocks noGrp="1"/>
          </p:cNvSpPr>
          <p:nvPr>
            <p:ph sz="half" idx="2"/>
          </p:nvPr>
        </p:nvSpPr>
        <p:spPr>
          <a:xfrm>
            <a:off x="212725" y="2505075"/>
            <a:ext cx="11765915" cy="3684905"/>
          </a:xfrm>
        </p:spPr>
        <p:txBody>
          <a:bodyPr/>
          <a:p>
            <a:pPr marL="0" indent="0">
              <a:lnSpc>
                <a:spcPct val="140000"/>
              </a:lnSpc>
              <a:buNone/>
            </a:pPr>
            <a:r>
              <a:rPr lang="en-US"/>
              <a:t>Confidence is a sense of self-worth and self-esteem. With youth, it’s critical for them to have a belief in themselves and their abilities. Confident youth are more likely to believe that they have the capacity to succeed, not just in their careers, but in their personal relationships with others.</a:t>
            </a:r>
            <a:endParaRPr lang="en-US"/>
          </a:p>
        </p:txBody>
      </p:sp>
      <p:pic>
        <p:nvPicPr>
          <p:cNvPr id="11" name="Picture 10" descr="Dohef logo"/>
          <p:cNvPicPr>
            <a:picLocks noChangeAspect="1"/>
          </p:cNvPicPr>
          <p:nvPr/>
        </p:nvPicPr>
        <p:blipFill>
          <a:blip r:embed="rId1"/>
          <a:stretch>
            <a:fillRect/>
          </a:stretch>
        </p:blipFill>
        <p:spPr>
          <a:xfrm>
            <a:off x="373380" y="92710"/>
            <a:ext cx="713740" cy="502285"/>
          </a:xfrm>
          <a:prstGeom prst="rect">
            <a:avLst/>
          </a:prstGeom>
        </p:spPr>
      </p:pic>
      <p:sp>
        <p:nvSpPr>
          <p:cNvPr id="3" name="Text Box 2"/>
          <p:cNvSpPr txBox="1"/>
          <p:nvPr/>
        </p:nvSpPr>
        <p:spPr>
          <a:xfrm>
            <a:off x="1087120" y="92710"/>
            <a:ext cx="4742180" cy="368300"/>
          </a:xfrm>
          <a:prstGeom prst="rect">
            <a:avLst/>
          </a:prstGeom>
          <a:noFill/>
        </p:spPr>
        <p:txBody>
          <a:bodyPr wrap="squar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4" name="Footer Placeholder 3"/>
          <p:cNvSpPr>
            <a:spLocks noGrp="1"/>
          </p:cNvSpPr>
          <p:nvPr>
            <p:ph type="ftr" sz="quarter" idx="11"/>
          </p:nvPr>
        </p:nvSpPr>
        <p:spPr/>
        <p:txBody>
          <a:bodyPr/>
          <a:p>
            <a:r>
              <a:rPr lang="en-US"/>
              <a:t>http://www.dohef.org/learn</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 Six </a:t>
            </a:r>
            <a:r>
              <a:rPr lang="en-US">
                <a:latin typeface="Broadway" panose="04040905080B02020502" charset="0"/>
                <a:cs typeface="Broadway" panose="04040905080B02020502" charset="0"/>
              </a:rPr>
              <a:t>Elements </a:t>
            </a:r>
            <a:r>
              <a:rPr lang="en-US"/>
              <a:t>of </a:t>
            </a:r>
            <a:r>
              <a:rPr lang="en-US">
                <a:latin typeface="Broadway" panose="04040905080B02020502" charset="0"/>
                <a:cs typeface="Broadway" panose="04040905080B02020502" charset="0"/>
              </a:rPr>
              <a:t>Youth Mentorship</a:t>
            </a:r>
            <a:endParaRPr lang="en-US">
              <a:latin typeface="Broadway" panose="04040905080B02020502" charset="0"/>
              <a:cs typeface="Broadway" panose="04040905080B02020502" charset="0"/>
            </a:endParaRPr>
          </a:p>
        </p:txBody>
      </p:sp>
      <p:sp>
        <p:nvSpPr>
          <p:cNvPr id="12" name="Text Placeholder 11"/>
          <p:cNvSpPr>
            <a:spLocks noGrp="1"/>
          </p:cNvSpPr>
          <p:nvPr>
            <p:ph type="body" idx="1"/>
          </p:nvPr>
        </p:nvSpPr>
        <p:spPr>
          <a:xfrm>
            <a:off x="840317" y="1545908"/>
            <a:ext cx="5158316" cy="823912"/>
          </a:xfrm>
        </p:spPr>
        <p:txBody>
          <a:bodyPr/>
          <a:p>
            <a:pPr marL="0" indent="0">
              <a:lnSpc>
                <a:spcPct val="140000"/>
              </a:lnSpc>
              <a:buNone/>
            </a:pPr>
            <a:r>
              <a:rPr lang="en-US" sz="3200">
                <a:solidFill>
                  <a:srgbClr val="FF0000"/>
                </a:solidFill>
                <a:latin typeface="Britannic Bold" panose="020B0903060703020204" charset="0"/>
                <a:cs typeface="Britannic Bold" panose="020B0903060703020204" charset="0"/>
                <a:sym typeface="+mn-ea"/>
              </a:rPr>
              <a:t>3. Character</a:t>
            </a:r>
            <a:endParaRPr lang="en-US" sz="3200">
              <a:solidFill>
                <a:srgbClr val="FF0000"/>
              </a:solidFill>
              <a:latin typeface="Britannic Bold" panose="020B0903060703020204" charset="0"/>
              <a:cs typeface="Britannic Bold" panose="020B0903060703020204" charset="0"/>
              <a:sym typeface="+mn-ea"/>
            </a:endParaRPr>
          </a:p>
        </p:txBody>
      </p:sp>
      <p:sp>
        <p:nvSpPr>
          <p:cNvPr id="13" name="Content Placeholder 12"/>
          <p:cNvSpPr>
            <a:spLocks noGrp="1"/>
          </p:cNvSpPr>
          <p:nvPr>
            <p:ph sz="half" idx="2"/>
          </p:nvPr>
        </p:nvSpPr>
        <p:spPr>
          <a:xfrm>
            <a:off x="212725" y="2278380"/>
            <a:ext cx="11765915" cy="4579620"/>
          </a:xfrm>
        </p:spPr>
        <p:txBody>
          <a:bodyPr/>
          <a:p>
            <a:pPr marL="0" indent="0">
              <a:lnSpc>
                <a:spcPct val="140000"/>
              </a:lnSpc>
              <a:buNone/>
            </a:pPr>
            <a:r>
              <a:rPr lang="en-US" sz="3120"/>
              <a:t>When it comes to young persons’ character, it’s important to focus on taking responsibility for their actions and creating a sense of independence. As they develop their own personality, they also need to develop their sense of individuality and a connection to </a:t>
            </a:r>
            <a:r>
              <a:rPr lang="en-US" sz="3120" b="1">
                <a:solidFill>
                  <a:srgbClr val="00B050"/>
                </a:solidFill>
              </a:rPr>
              <a:t>principles</a:t>
            </a:r>
            <a:r>
              <a:rPr lang="en-US" sz="3120"/>
              <a:t> and </a:t>
            </a:r>
            <a:r>
              <a:rPr lang="en-US" sz="3120" b="1">
                <a:solidFill>
                  <a:srgbClr val="00B050"/>
                </a:solidFill>
              </a:rPr>
              <a:t>values</a:t>
            </a:r>
            <a:r>
              <a:rPr lang="en-US" sz="3120"/>
              <a:t>. A youth with a strong sense of character is less likely to be swayed by peer pressure or negative influences</a:t>
            </a:r>
            <a:endParaRPr lang="en-US" sz="3120"/>
          </a:p>
        </p:txBody>
      </p:sp>
      <p:pic>
        <p:nvPicPr>
          <p:cNvPr id="11" name="Picture 10" descr="Dohef logo"/>
          <p:cNvPicPr>
            <a:picLocks noChangeAspect="1"/>
          </p:cNvPicPr>
          <p:nvPr/>
        </p:nvPicPr>
        <p:blipFill>
          <a:blip r:embed="rId1"/>
          <a:stretch>
            <a:fillRect/>
          </a:stretch>
        </p:blipFill>
        <p:spPr>
          <a:xfrm>
            <a:off x="351155" y="121285"/>
            <a:ext cx="1038225" cy="711200"/>
          </a:xfrm>
          <a:prstGeom prst="rect">
            <a:avLst/>
          </a:prstGeom>
        </p:spPr>
      </p:pic>
      <p:sp>
        <p:nvSpPr>
          <p:cNvPr id="3" name="Text Box 2"/>
          <p:cNvSpPr txBox="1"/>
          <p:nvPr/>
        </p:nvSpPr>
        <p:spPr>
          <a:xfrm>
            <a:off x="1389380" y="29273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4" name="Footer Placeholder 3"/>
          <p:cNvSpPr>
            <a:spLocks noGrp="1"/>
          </p:cNvSpPr>
          <p:nvPr>
            <p:ph type="ftr" sz="quarter" idx="11"/>
          </p:nvPr>
        </p:nvSpPr>
        <p:spPr>
          <a:xfrm>
            <a:off x="4165600" y="6502400"/>
            <a:ext cx="3860800" cy="355600"/>
          </a:xfrm>
        </p:spPr>
        <p:txBody>
          <a:bodyPr/>
          <a:p>
            <a:r>
              <a:rPr lang="en-US"/>
              <a:t>http://www.dohef.org/learn</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 Six </a:t>
            </a:r>
            <a:r>
              <a:rPr lang="en-US">
                <a:latin typeface="Broadway" panose="04040905080B02020502" charset="0"/>
                <a:cs typeface="Broadway" panose="04040905080B02020502" charset="0"/>
              </a:rPr>
              <a:t>Elements </a:t>
            </a:r>
            <a:r>
              <a:rPr lang="en-US"/>
              <a:t>of </a:t>
            </a:r>
            <a:r>
              <a:rPr lang="en-US">
                <a:latin typeface="Broadway" panose="04040905080B02020502" charset="0"/>
                <a:cs typeface="Broadway" panose="04040905080B02020502" charset="0"/>
              </a:rPr>
              <a:t>Youth Mentorship</a:t>
            </a:r>
            <a:endParaRPr lang="en-US">
              <a:latin typeface="Broadway" panose="04040905080B02020502" charset="0"/>
              <a:cs typeface="Broadway" panose="04040905080B02020502" charset="0"/>
            </a:endParaRPr>
          </a:p>
        </p:txBody>
      </p:sp>
      <p:sp>
        <p:nvSpPr>
          <p:cNvPr id="12" name="Text Placeholder 11"/>
          <p:cNvSpPr>
            <a:spLocks noGrp="1"/>
          </p:cNvSpPr>
          <p:nvPr>
            <p:ph type="body" idx="1"/>
          </p:nvPr>
        </p:nvSpPr>
        <p:spPr>
          <a:xfrm>
            <a:off x="840317" y="1545908"/>
            <a:ext cx="5158316" cy="823912"/>
          </a:xfrm>
        </p:spPr>
        <p:txBody>
          <a:bodyPr/>
          <a:p>
            <a:pPr marL="0" indent="0">
              <a:lnSpc>
                <a:spcPct val="140000"/>
              </a:lnSpc>
              <a:buNone/>
            </a:pPr>
            <a:r>
              <a:rPr lang="en-US" sz="3200">
                <a:solidFill>
                  <a:srgbClr val="FF0000"/>
                </a:solidFill>
                <a:latin typeface="Britannic Bold" panose="020B0903060703020204" charset="0"/>
                <a:cs typeface="Britannic Bold" panose="020B0903060703020204" charset="0"/>
                <a:sym typeface="+mn-ea"/>
              </a:rPr>
              <a:t>4. Caring</a:t>
            </a:r>
            <a:endParaRPr lang="en-US" sz="3200">
              <a:solidFill>
                <a:srgbClr val="FF0000"/>
              </a:solidFill>
              <a:latin typeface="Britannic Bold" panose="020B0903060703020204" charset="0"/>
              <a:cs typeface="Britannic Bold" panose="020B0903060703020204" charset="0"/>
              <a:sym typeface="+mn-ea"/>
            </a:endParaRPr>
          </a:p>
        </p:txBody>
      </p:sp>
      <p:sp>
        <p:nvSpPr>
          <p:cNvPr id="13" name="Content Placeholder 12"/>
          <p:cNvSpPr>
            <a:spLocks noGrp="1"/>
          </p:cNvSpPr>
          <p:nvPr>
            <p:ph sz="half" idx="2"/>
          </p:nvPr>
        </p:nvSpPr>
        <p:spPr>
          <a:xfrm>
            <a:off x="212725" y="2278380"/>
            <a:ext cx="11765915" cy="4579620"/>
          </a:xfrm>
        </p:spPr>
        <p:txBody>
          <a:bodyPr/>
          <a:p>
            <a:pPr marL="0" indent="0">
              <a:lnSpc>
                <a:spcPct val="140000"/>
              </a:lnSpc>
              <a:buNone/>
            </a:pPr>
            <a:r>
              <a:rPr lang="en-US" sz="3120"/>
              <a:t>By building caring in youth, you’re </a:t>
            </a:r>
            <a:r>
              <a:rPr lang="en-US" sz="3120" b="1">
                <a:solidFill>
                  <a:srgbClr val="00B050"/>
                </a:solidFill>
              </a:rPr>
              <a:t>building their capacity to care</a:t>
            </a:r>
            <a:r>
              <a:rPr lang="en-US" sz="3120"/>
              <a:t> for others. The ability to </a:t>
            </a:r>
            <a:r>
              <a:rPr lang="en-US" sz="3120" b="1">
                <a:solidFill>
                  <a:srgbClr val="EB2158"/>
                </a:solidFill>
              </a:rPr>
              <a:t>feel sympathy</a:t>
            </a:r>
            <a:r>
              <a:rPr lang="en-US" sz="3120"/>
              <a:t> and </a:t>
            </a:r>
            <a:r>
              <a:rPr lang="en-US" sz="3120" b="1">
                <a:solidFill>
                  <a:srgbClr val="7030A0"/>
                </a:solidFill>
              </a:rPr>
              <a:t>empathy</a:t>
            </a:r>
            <a:r>
              <a:rPr lang="en-US" sz="3120"/>
              <a:t> helps connect youth to the world around them and their specific communities. With a caring attitude, youth may feel a stronger commitment to </a:t>
            </a:r>
            <a:r>
              <a:rPr lang="en-US" sz="3120" b="1">
                <a:solidFill>
                  <a:srgbClr val="00B0F0"/>
                </a:solidFill>
              </a:rPr>
              <a:t>moral issues</a:t>
            </a:r>
            <a:r>
              <a:rPr lang="en-US" sz="3120"/>
              <a:t>, </a:t>
            </a:r>
            <a:r>
              <a:rPr lang="en-US" sz="3120" b="1"/>
              <a:t>social justice</a:t>
            </a:r>
            <a:r>
              <a:rPr lang="en-US" sz="3120"/>
              <a:t>, and overall </a:t>
            </a:r>
            <a:r>
              <a:rPr lang="en-US" sz="3120" b="1">
                <a:solidFill>
                  <a:srgbClr val="FFC000"/>
                </a:solidFill>
              </a:rPr>
              <a:t>compassion</a:t>
            </a:r>
            <a:r>
              <a:rPr lang="en-US" sz="3120"/>
              <a:t> to other individuals. </a:t>
            </a:r>
            <a:endParaRPr lang="en-US" sz="3120"/>
          </a:p>
        </p:txBody>
      </p:sp>
      <p:pic>
        <p:nvPicPr>
          <p:cNvPr id="11" name="Picture 10" descr="Dohef logo"/>
          <p:cNvPicPr>
            <a:picLocks noChangeAspect="1"/>
          </p:cNvPicPr>
          <p:nvPr/>
        </p:nvPicPr>
        <p:blipFill>
          <a:blip r:embed="rId1"/>
          <a:stretch>
            <a:fillRect/>
          </a:stretch>
        </p:blipFill>
        <p:spPr>
          <a:xfrm>
            <a:off x="212725" y="91440"/>
            <a:ext cx="817245" cy="560070"/>
          </a:xfrm>
          <a:prstGeom prst="rect">
            <a:avLst/>
          </a:prstGeom>
        </p:spPr>
      </p:pic>
      <p:sp>
        <p:nvSpPr>
          <p:cNvPr id="3" name="Text Box 2"/>
          <p:cNvSpPr txBox="1"/>
          <p:nvPr/>
        </p:nvSpPr>
        <p:spPr>
          <a:xfrm>
            <a:off x="1029970" y="91440"/>
            <a:ext cx="4742180" cy="368300"/>
          </a:xfrm>
          <a:prstGeom prst="rect">
            <a:avLst/>
          </a:prstGeom>
          <a:noFill/>
        </p:spPr>
        <p:txBody>
          <a:bodyPr wrap="squar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4" name="Footer Placeholder 3"/>
          <p:cNvSpPr>
            <a:spLocks noGrp="1"/>
          </p:cNvSpPr>
          <p:nvPr>
            <p:ph type="ftr" sz="quarter" idx="11"/>
          </p:nvPr>
        </p:nvSpPr>
        <p:spPr>
          <a:xfrm>
            <a:off x="4165600" y="6501765"/>
            <a:ext cx="3860800" cy="356235"/>
          </a:xfrm>
        </p:spPr>
        <p:txBody>
          <a:bodyPr/>
          <a:p>
            <a:r>
              <a:rPr lang="en-US"/>
              <a:t>http://www.dohef.org/learn</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Picture 2"/>
          <p:cNvPicPr>
            <a:picLocks noChangeAspect="1"/>
          </p:cNvPicPr>
          <p:nvPr/>
        </p:nvPicPr>
        <p:blipFill>
          <a:blip r:embed="rId1"/>
          <a:stretch>
            <a:fillRect/>
          </a:stretch>
        </p:blipFill>
        <p:spPr>
          <a:xfrm>
            <a:off x="9483090" y="4333875"/>
            <a:ext cx="2708910" cy="2524125"/>
          </a:xfrm>
          <a:prstGeom prst="rect">
            <a:avLst/>
          </a:prstGeom>
        </p:spPr>
      </p:pic>
      <p:sp>
        <p:nvSpPr>
          <p:cNvPr id="2" name="Title 1"/>
          <p:cNvSpPr>
            <a:spLocks noGrp="1"/>
          </p:cNvSpPr>
          <p:nvPr>
            <p:ph type="title"/>
          </p:nvPr>
        </p:nvSpPr>
        <p:spPr/>
        <p:txBody>
          <a:bodyPr/>
          <a:p>
            <a:r>
              <a:rPr lang="en-US"/>
              <a:t> Six </a:t>
            </a:r>
            <a:r>
              <a:rPr lang="en-US">
                <a:latin typeface="Broadway" panose="04040905080B02020502" charset="0"/>
                <a:cs typeface="Broadway" panose="04040905080B02020502" charset="0"/>
              </a:rPr>
              <a:t>Elements </a:t>
            </a:r>
            <a:r>
              <a:rPr lang="en-US"/>
              <a:t>of </a:t>
            </a:r>
            <a:r>
              <a:rPr lang="en-US">
                <a:latin typeface="Broadway" panose="04040905080B02020502" charset="0"/>
                <a:cs typeface="Broadway" panose="04040905080B02020502" charset="0"/>
              </a:rPr>
              <a:t>Youth Mentorship</a:t>
            </a:r>
            <a:endParaRPr lang="en-US">
              <a:latin typeface="Broadway" panose="04040905080B02020502" charset="0"/>
              <a:cs typeface="Broadway" panose="04040905080B02020502" charset="0"/>
            </a:endParaRPr>
          </a:p>
        </p:txBody>
      </p:sp>
      <p:sp>
        <p:nvSpPr>
          <p:cNvPr id="12" name="Text Placeholder 11"/>
          <p:cNvSpPr>
            <a:spLocks noGrp="1"/>
          </p:cNvSpPr>
          <p:nvPr>
            <p:ph type="body" idx="1"/>
          </p:nvPr>
        </p:nvSpPr>
        <p:spPr>
          <a:xfrm>
            <a:off x="840317" y="1545908"/>
            <a:ext cx="5158316" cy="823912"/>
          </a:xfrm>
        </p:spPr>
        <p:txBody>
          <a:bodyPr/>
          <a:p>
            <a:pPr marL="0" indent="0">
              <a:lnSpc>
                <a:spcPct val="140000"/>
              </a:lnSpc>
              <a:buNone/>
            </a:pPr>
            <a:r>
              <a:rPr lang="en-US" sz="3200">
                <a:solidFill>
                  <a:srgbClr val="FF0000"/>
                </a:solidFill>
                <a:latin typeface="Britannic Bold" panose="020B0903060703020204" charset="0"/>
                <a:cs typeface="Britannic Bold" panose="020B0903060703020204" charset="0"/>
                <a:sym typeface="+mn-ea"/>
              </a:rPr>
              <a:t>5. Contribution</a:t>
            </a:r>
            <a:endParaRPr lang="en-US" sz="3200">
              <a:solidFill>
                <a:srgbClr val="FF0000"/>
              </a:solidFill>
              <a:latin typeface="Britannic Bold" panose="020B0903060703020204" charset="0"/>
              <a:cs typeface="Britannic Bold" panose="020B0903060703020204" charset="0"/>
              <a:sym typeface="+mn-ea"/>
            </a:endParaRPr>
          </a:p>
        </p:txBody>
      </p:sp>
      <p:sp>
        <p:nvSpPr>
          <p:cNvPr id="13" name="Content Placeholder 12"/>
          <p:cNvSpPr>
            <a:spLocks noGrp="1"/>
          </p:cNvSpPr>
          <p:nvPr>
            <p:ph sz="half" idx="2"/>
          </p:nvPr>
        </p:nvSpPr>
        <p:spPr>
          <a:xfrm>
            <a:off x="212725" y="2278380"/>
            <a:ext cx="11979275" cy="4247515"/>
          </a:xfrm>
        </p:spPr>
        <p:txBody>
          <a:bodyPr/>
          <a:p>
            <a:pPr marL="0" indent="0">
              <a:lnSpc>
                <a:spcPct val="140000"/>
              </a:lnSpc>
              <a:buNone/>
            </a:pPr>
            <a:r>
              <a:rPr lang="en-US" sz="3120"/>
              <a:t>Think of contribution as active participation and leadership. Contribution is an important tool for youths to apply to school, family, and extracurricular activities. As youths’ ability to contribute goes, so does the feeling that they can make a difference</a:t>
            </a:r>
            <a:endParaRPr lang="en-US" sz="3120"/>
          </a:p>
          <a:p>
            <a:pPr marL="0" indent="0">
              <a:lnSpc>
                <a:spcPct val="140000"/>
              </a:lnSpc>
              <a:buNone/>
            </a:pPr>
            <a:r>
              <a:rPr lang="en-US" sz="3120"/>
              <a:t>in the environments around them. </a:t>
            </a:r>
            <a:endParaRPr lang="en-US" sz="3120"/>
          </a:p>
        </p:txBody>
      </p:sp>
      <p:pic>
        <p:nvPicPr>
          <p:cNvPr id="11" name="Picture 10" descr="Dohef logo"/>
          <p:cNvPicPr>
            <a:picLocks noChangeAspect="1"/>
          </p:cNvPicPr>
          <p:nvPr/>
        </p:nvPicPr>
        <p:blipFill>
          <a:blip r:embed="rId2"/>
          <a:stretch>
            <a:fillRect/>
          </a:stretch>
        </p:blipFill>
        <p:spPr>
          <a:xfrm>
            <a:off x="119380" y="121285"/>
            <a:ext cx="817245" cy="560070"/>
          </a:xfrm>
          <a:prstGeom prst="rect">
            <a:avLst/>
          </a:prstGeom>
        </p:spPr>
      </p:pic>
      <p:sp>
        <p:nvSpPr>
          <p:cNvPr id="5" name="Text Box 4"/>
          <p:cNvSpPr txBox="1"/>
          <p:nvPr/>
        </p:nvSpPr>
        <p:spPr>
          <a:xfrm>
            <a:off x="982980" y="121285"/>
            <a:ext cx="4872990" cy="368300"/>
          </a:xfrm>
          <a:prstGeom prst="rect">
            <a:avLst/>
          </a:prstGeom>
          <a:noFill/>
        </p:spPr>
        <p:txBody>
          <a:bodyPr wrap="squar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6" name="Footer Placeholder 5"/>
          <p:cNvSpPr>
            <a:spLocks noGrp="1"/>
          </p:cNvSpPr>
          <p:nvPr>
            <p:ph type="ftr" sz="quarter" idx="11"/>
          </p:nvPr>
        </p:nvSpPr>
        <p:spPr/>
        <p:txBody>
          <a:bodyPr/>
          <a:p>
            <a:r>
              <a:rPr lang="en-US"/>
              <a:t>http://www.dohef.org/learn</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p:cNvPicPr>
            <a:picLocks noChangeAspect="1"/>
          </p:cNvPicPr>
          <p:nvPr/>
        </p:nvPicPr>
        <p:blipFill>
          <a:blip r:embed="rId1"/>
          <a:stretch>
            <a:fillRect/>
          </a:stretch>
        </p:blipFill>
        <p:spPr>
          <a:xfrm>
            <a:off x="5998210" y="5457190"/>
            <a:ext cx="6193790" cy="1400810"/>
          </a:xfrm>
          <a:prstGeom prst="rect">
            <a:avLst/>
          </a:prstGeom>
        </p:spPr>
      </p:pic>
      <p:sp>
        <p:nvSpPr>
          <p:cNvPr id="2" name="Title 1"/>
          <p:cNvSpPr>
            <a:spLocks noGrp="1"/>
          </p:cNvSpPr>
          <p:nvPr>
            <p:ph type="title"/>
          </p:nvPr>
        </p:nvSpPr>
        <p:spPr>
          <a:xfrm>
            <a:off x="838200" y="661035"/>
            <a:ext cx="10515600" cy="709295"/>
          </a:xfrm>
        </p:spPr>
        <p:txBody>
          <a:bodyPr/>
          <a:p>
            <a:r>
              <a:rPr lang="en-US"/>
              <a:t> Six </a:t>
            </a:r>
            <a:r>
              <a:rPr lang="en-US">
                <a:latin typeface="Broadway" panose="04040905080B02020502" charset="0"/>
                <a:cs typeface="Broadway" panose="04040905080B02020502" charset="0"/>
              </a:rPr>
              <a:t>Elements </a:t>
            </a:r>
            <a:r>
              <a:rPr lang="en-US"/>
              <a:t>of </a:t>
            </a:r>
            <a:r>
              <a:rPr lang="en-US">
                <a:latin typeface="Broadway" panose="04040905080B02020502" charset="0"/>
                <a:cs typeface="Broadway" panose="04040905080B02020502" charset="0"/>
              </a:rPr>
              <a:t>Youth Mentorship</a:t>
            </a:r>
            <a:endParaRPr lang="en-US">
              <a:latin typeface="Broadway" panose="04040905080B02020502" charset="0"/>
              <a:cs typeface="Broadway" panose="04040905080B02020502" charset="0"/>
            </a:endParaRPr>
          </a:p>
        </p:txBody>
      </p:sp>
      <p:sp>
        <p:nvSpPr>
          <p:cNvPr id="12" name="Text Placeholder 11"/>
          <p:cNvSpPr>
            <a:spLocks noGrp="1"/>
          </p:cNvSpPr>
          <p:nvPr>
            <p:ph type="body" idx="1"/>
          </p:nvPr>
        </p:nvSpPr>
        <p:spPr>
          <a:xfrm>
            <a:off x="448945" y="1199515"/>
            <a:ext cx="5549265" cy="823595"/>
          </a:xfrm>
        </p:spPr>
        <p:txBody>
          <a:bodyPr/>
          <a:p>
            <a:pPr marL="0" indent="0">
              <a:lnSpc>
                <a:spcPct val="140000"/>
              </a:lnSpc>
              <a:buNone/>
            </a:pPr>
            <a:r>
              <a:rPr lang="en-US" sz="3200">
                <a:solidFill>
                  <a:srgbClr val="FF0000"/>
                </a:solidFill>
                <a:latin typeface="Britannic Bold" panose="020B0903060703020204" charset="0"/>
                <a:cs typeface="Britannic Bold" panose="020B0903060703020204" charset="0"/>
                <a:sym typeface="+mn-ea"/>
              </a:rPr>
              <a:t>6. Competence</a:t>
            </a:r>
            <a:endParaRPr lang="en-US" sz="3200">
              <a:solidFill>
                <a:srgbClr val="FF0000"/>
              </a:solidFill>
              <a:latin typeface="Britannic Bold" panose="020B0903060703020204" charset="0"/>
              <a:cs typeface="Britannic Bold" panose="020B0903060703020204" charset="0"/>
              <a:sym typeface="+mn-ea"/>
            </a:endParaRPr>
          </a:p>
        </p:txBody>
      </p:sp>
      <p:sp>
        <p:nvSpPr>
          <p:cNvPr id="13" name="Content Placeholder 12"/>
          <p:cNvSpPr>
            <a:spLocks noGrp="1"/>
          </p:cNvSpPr>
          <p:nvPr>
            <p:ph sz="half" idx="2"/>
          </p:nvPr>
        </p:nvSpPr>
        <p:spPr>
          <a:xfrm>
            <a:off x="212725" y="2023110"/>
            <a:ext cx="11979275" cy="4103370"/>
          </a:xfrm>
        </p:spPr>
        <p:txBody>
          <a:bodyPr/>
          <a:p>
            <a:pPr marL="0" indent="0">
              <a:lnSpc>
                <a:spcPct val="140000"/>
              </a:lnSpc>
              <a:buNone/>
            </a:pPr>
            <a:r>
              <a:rPr lang="en-US" sz="3120"/>
              <a:t>Competence is not necessarily how intelligent an individual is, but rather their ability to be effective in important situations. These can include social moments or moments at school or work. As youth develop competence, they’re developing their ability to engage and achieve things in their community, culture, education, employment, and social life.</a:t>
            </a:r>
            <a:endParaRPr lang="en-US" sz="3120"/>
          </a:p>
        </p:txBody>
      </p:sp>
      <p:pic>
        <p:nvPicPr>
          <p:cNvPr id="11" name="Picture 10" descr="Dohef logo"/>
          <p:cNvPicPr>
            <a:picLocks noChangeAspect="1"/>
          </p:cNvPicPr>
          <p:nvPr/>
        </p:nvPicPr>
        <p:blipFill>
          <a:blip r:embed="rId2"/>
          <a:stretch>
            <a:fillRect/>
          </a:stretch>
        </p:blipFill>
        <p:spPr>
          <a:xfrm>
            <a:off x="212725" y="112395"/>
            <a:ext cx="801370" cy="548640"/>
          </a:xfrm>
          <a:prstGeom prst="rect">
            <a:avLst/>
          </a:prstGeom>
        </p:spPr>
      </p:pic>
      <p:sp>
        <p:nvSpPr>
          <p:cNvPr id="6" name="Text Box 5"/>
          <p:cNvSpPr txBox="1"/>
          <p:nvPr/>
        </p:nvSpPr>
        <p:spPr>
          <a:xfrm>
            <a:off x="1014095" y="11239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7" name="Footer Placeholder 6"/>
          <p:cNvSpPr>
            <a:spLocks noGrp="1"/>
          </p:cNvSpPr>
          <p:nvPr>
            <p:ph type="ftr" sz="quarter" idx="11"/>
          </p:nvPr>
        </p:nvSpPr>
        <p:spPr>
          <a:xfrm>
            <a:off x="3185160" y="6381750"/>
            <a:ext cx="3860800" cy="476250"/>
          </a:xfrm>
        </p:spPr>
        <p:txBody>
          <a:bodyPr/>
          <a:p>
            <a:r>
              <a:rPr lang="en-US"/>
              <a:t>http://www.dohef.org/learn</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Content Placeholder 4"/>
          <p:cNvPicPr>
            <a:picLocks noChangeAspect="1"/>
          </p:cNvPicPr>
          <p:nvPr/>
        </p:nvPicPr>
        <p:blipFill>
          <a:blip r:embed="rId1"/>
          <a:srcRect l="4276" r="2442" b="10932"/>
          <a:stretch>
            <a:fillRect/>
          </a:stretch>
        </p:blipFill>
        <p:spPr>
          <a:xfrm>
            <a:off x="527685" y="2950210"/>
            <a:ext cx="5384800" cy="1938020"/>
          </a:xfrm>
          <a:prstGeom prst="rect">
            <a:avLst/>
          </a:prstGeom>
          <a:noFill/>
          <a:ln w="9525">
            <a:noFill/>
          </a:ln>
        </p:spPr>
      </p:pic>
      <p:pic>
        <p:nvPicPr>
          <p:cNvPr id="10" name="Content Placeholder 9" descr="Dohef logo"/>
          <p:cNvPicPr>
            <a:picLocks noChangeAspect="1"/>
          </p:cNvPicPr>
          <p:nvPr>
            <p:ph sz="half" idx="2"/>
          </p:nvPr>
        </p:nvPicPr>
        <p:blipFill>
          <a:blip r:embed="rId2"/>
          <a:stretch>
            <a:fillRect/>
          </a:stretch>
        </p:blipFill>
        <p:spPr>
          <a:xfrm>
            <a:off x="7127875" y="1590040"/>
            <a:ext cx="2585085" cy="1767840"/>
          </a:xfrm>
          <a:prstGeom prst="rect">
            <a:avLst/>
          </a:prstGeom>
        </p:spPr>
      </p:pic>
      <p:pic>
        <p:nvPicPr>
          <p:cNvPr id="12" name="Picture 11"/>
          <p:cNvPicPr>
            <a:picLocks noChangeAspect="1"/>
          </p:cNvPicPr>
          <p:nvPr/>
        </p:nvPicPr>
        <p:blipFill>
          <a:blip r:embed="rId3"/>
          <a:stretch>
            <a:fillRect/>
          </a:stretch>
        </p:blipFill>
        <p:spPr>
          <a:xfrm>
            <a:off x="7661275" y="3933825"/>
            <a:ext cx="1602105" cy="1538605"/>
          </a:xfrm>
          <a:prstGeom prst="rect">
            <a:avLst/>
          </a:prstGeom>
        </p:spPr>
      </p:pic>
      <p:sp>
        <p:nvSpPr>
          <p:cNvPr id="14" name="Text Box 13"/>
          <p:cNvSpPr txBox="1"/>
          <p:nvPr/>
        </p:nvSpPr>
        <p:spPr>
          <a:xfrm>
            <a:off x="6555105" y="3478530"/>
            <a:ext cx="3730625" cy="306705"/>
          </a:xfrm>
          <a:prstGeom prst="rect">
            <a:avLst/>
          </a:prstGeom>
          <a:noFill/>
        </p:spPr>
        <p:txBody>
          <a:bodyPr wrap="none" rtlCol="0">
            <a:spAutoFit/>
          </a:bodyPr>
          <a:p>
            <a:pPr algn="l"/>
            <a:r>
              <a:rPr lang="en-US" sz="1400" b="1">
                <a:sym typeface="+mn-ea"/>
              </a:rPr>
              <a:t>Domark Health and Education Foundation</a:t>
            </a:r>
            <a:endParaRPr lang="en-US" sz="1400" b="1"/>
          </a:p>
        </p:txBody>
      </p:sp>
      <p:sp>
        <p:nvSpPr>
          <p:cNvPr id="15" name="Text Box 14"/>
          <p:cNvSpPr txBox="1"/>
          <p:nvPr/>
        </p:nvSpPr>
        <p:spPr>
          <a:xfrm>
            <a:off x="9263380" y="4759325"/>
            <a:ext cx="2432685" cy="521970"/>
          </a:xfrm>
          <a:prstGeom prst="rect">
            <a:avLst/>
          </a:prstGeom>
          <a:noFill/>
        </p:spPr>
        <p:txBody>
          <a:bodyPr wrap="square" rtlCol="0">
            <a:spAutoFit/>
          </a:bodyPr>
          <a:p>
            <a:pPr algn="l"/>
            <a:r>
              <a:rPr lang="en-US" sz="1400" b="1"/>
              <a:t>yali.state.gov/youth</a:t>
            </a:r>
            <a:endParaRPr lang="en-US" sz="1400" b="1"/>
          </a:p>
          <a:p>
            <a:pPr algn="l"/>
            <a:r>
              <a:rPr lang="en-US" sz="1400" b="1"/>
              <a:t>#YALI4Youth</a:t>
            </a:r>
            <a:endParaRPr lang="en-US" sz="1400" b="1"/>
          </a:p>
        </p:txBody>
      </p:sp>
      <p:sp>
        <p:nvSpPr>
          <p:cNvPr id="16" name="Text Box 15"/>
          <p:cNvSpPr txBox="1"/>
          <p:nvPr/>
        </p:nvSpPr>
        <p:spPr>
          <a:xfrm>
            <a:off x="5461635" y="5472430"/>
            <a:ext cx="5522595" cy="860425"/>
          </a:xfrm>
          <a:prstGeom prst="rect">
            <a:avLst/>
          </a:prstGeom>
          <a:noFill/>
        </p:spPr>
        <p:txBody>
          <a:bodyPr wrap="square" rtlCol="0">
            <a:spAutoFit/>
          </a:bodyPr>
          <a:p>
            <a:r>
              <a:rPr lang="en-US" b="1"/>
              <a:t>Youth development workbook available at link </a:t>
            </a:r>
            <a:r>
              <a:rPr lang="en-US" sz="1400"/>
              <a:t>https://uploads.mwp.mprod.getusinfo.com/uploads/sites/29/2021/08/YALI4Youth-Workbook.pdf</a:t>
            </a:r>
            <a:r>
              <a:rPr lang="en-US" b="1"/>
              <a:t> </a:t>
            </a:r>
            <a:endParaRPr lang="en-US" b="1"/>
          </a:p>
        </p:txBody>
      </p:sp>
      <p:sp>
        <p:nvSpPr>
          <p:cNvPr id="17" name="Footer Placeholder 16"/>
          <p:cNvSpPr>
            <a:spLocks noGrp="1"/>
          </p:cNvSpPr>
          <p:nvPr>
            <p:ph type="ftr" sz="quarter" idx="11"/>
          </p:nvPr>
        </p:nvSpPr>
        <p:spPr>
          <a:xfrm>
            <a:off x="4255770" y="6332855"/>
            <a:ext cx="3860800" cy="340360"/>
          </a:xfrm>
        </p:spPr>
        <p:txBody>
          <a:bodyPr/>
          <a:p>
            <a:r>
              <a:rPr lang="en-US"/>
              <a:t>http://www.dohef.org/learn</a:t>
            </a:r>
            <a:endParaRPr lang="en-US"/>
          </a:p>
        </p:txBody>
      </p:sp>
    </p:spTree>
  </p:cSld>
  <p:clrMapOvr>
    <a:masterClrMapping/>
  </p:clrMapOvr>
</p:sld>
</file>

<file path=ppt/theme/theme1.xml><?xml version="1.0" encoding="utf-8"?>
<a:theme xmlns:a="http://schemas.openxmlformats.org/drawingml/2006/main" name="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7033</Words>
  <Application>WPS Presentation</Application>
  <PresentationFormat>Widescreen</PresentationFormat>
  <Paragraphs>188</Paragraphs>
  <Slides>19</Slides>
  <Notes>0</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19</vt:i4>
      </vt:variant>
    </vt:vector>
  </HeadingPairs>
  <TitlesOfParts>
    <vt:vector size="44" baseType="lpstr">
      <vt:lpstr>Arial</vt:lpstr>
      <vt:lpstr>SimSun</vt:lpstr>
      <vt:lpstr>Wingdings</vt:lpstr>
      <vt:lpstr>Adobe Caslon Pro Bold</vt:lpstr>
      <vt:lpstr>Wingdings</vt:lpstr>
      <vt:lpstr>Microsoft YaHei</vt:lpstr>
      <vt:lpstr>Arial Unicode MS</vt:lpstr>
      <vt:lpstr>Calibri</vt:lpstr>
      <vt:lpstr>Adobe Arabic</vt:lpstr>
      <vt:lpstr>Adobe Fan Heiti Std B</vt:lpstr>
      <vt:lpstr>Adobe Fangsong Std R</vt:lpstr>
      <vt:lpstr>Bahnschrift Condensed</vt:lpstr>
      <vt:lpstr>Bahnschrift Light</vt:lpstr>
      <vt:lpstr>Bahnschrift SemiLight SemiCondensed</vt:lpstr>
      <vt:lpstr>Baskerville Old Face</vt:lpstr>
      <vt:lpstr>Bradley Hand ITC</vt:lpstr>
      <vt:lpstr>Britannic Bold</vt:lpstr>
      <vt:lpstr>Broadway</vt:lpstr>
      <vt:lpstr>Cambria</vt:lpstr>
      <vt:lpstr>Calisto MT</vt:lpstr>
      <vt:lpstr>Brush Script MT</vt:lpstr>
      <vt:lpstr>Adobe Devanagari</vt:lpstr>
      <vt:lpstr>HoloLens MDL2 Assets</vt:lpstr>
      <vt:lpstr>Hobo Std</vt:lpstr>
      <vt:lpstr>Business Cooperate</vt:lpstr>
      <vt:lpstr>Understanding Youth Development</vt:lpstr>
      <vt:lpstr>PowerPoint 演示文稿</vt:lpstr>
      <vt:lpstr>Introduction</vt:lpstr>
      <vt:lpstr>PowerPoint 演示文稿</vt:lpstr>
      <vt:lpstr>PowerPoint 演示文稿</vt:lpstr>
      <vt:lpstr>Factors that Impact Youth </vt:lpstr>
      <vt:lpstr>1. Physical Development</vt:lpstr>
      <vt:lpstr>2. Cognitive Development</vt:lpstr>
      <vt:lpstr> Emotional Development</vt:lpstr>
      <vt:lpstr>PowerPoint 演示文稿</vt:lpstr>
      <vt:lpstr>PowerPoint 演示文稿</vt:lpstr>
      <vt:lpstr>PowerPoint 演示文稿</vt:lpstr>
      <vt:lpstr>PowerPoint 演示文稿</vt:lpstr>
      <vt:lpstr> Six Elements of Youth Mentorship</vt:lpstr>
      <vt:lpstr> Six Elements of Youth Mentorship</vt:lpstr>
      <vt:lpstr> Six Elements of Youth Mentorship</vt:lpstr>
      <vt:lpstr> Six Elements of Youth Mentorship</vt:lpstr>
      <vt:lpstr> Six Elements of Youth Mentorship</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Youth Development</dc:title>
  <dc:creator/>
  <cp:lastModifiedBy>ANGEL MIKE</cp:lastModifiedBy>
  <cp:revision>23</cp:revision>
  <dcterms:created xsi:type="dcterms:W3CDTF">2021-10-03T15:43:00Z</dcterms:created>
  <dcterms:modified xsi:type="dcterms:W3CDTF">2021-10-07T10:09:18Z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1033-11.2.0.10223</vt:lpwstr>
  </property>
</Properties>
</file>